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7" r:id="rId3"/>
    <p:sldId id="291" r:id="rId4"/>
    <p:sldId id="335" r:id="rId5"/>
    <p:sldId id="346" r:id="rId6"/>
    <p:sldId id="345" r:id="rId7"/>
    <p:sldId id="344" r:id="rId8"/>
    <p:sldId id="336" r:id="rId9"/>
    <p:sldId id="337" r:id="rId10"/>
    <p:sldId id="338" r:id="rId11"/>
    <p:sldId id="339" r:id="rId12"/>
    <p:sldId id="340" r:id="rId13"/>
    <p:sldId id="308" r:id="rId14"/>
    <p:sldId id="332" r:id="rId15"/>
    <p:sldId id="333" r:id="rId16"/>
    <p:sldId id="334" r:id="rId17"/>
    <p:sldId id="284" r:id="rId18"/>
    <p:sldId id="341" r:id="rId19"/>
    <p:sldId id="342" r:id="rId20"/>
    <p:sldId id="276" r:id="rId21"/>
    <p:sldId id="343" r:id="rId22"/>
    <p:sldId id="309" r:id="rId23"/>
    <p:sldId id="279" r:id="rId24"/>
    <p:sldId id="25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BAE9"/>
    <a:srgbClr val="ABDEF4"/>
    <a:srgbClr val="CBEAF8"/>
    <a:srgbClr val="E3F3FB"/>
    <a:srgbClr val="EAF3F8"/>
    <a:srgbClr val="E9F4FA"/>
    <a:srgbClr val="A2D6EF"/>
    <a:srgbClr val="2E4D63"/>
    <a:srgbClr val="5686A8"/>
    <a:srgbClr val="6691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51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0" y="108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0F35EF-F0AD-244D-99D1-7CFB9D346DEE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98B9AC0-0AC3-D549-AC6B-919CA43DB413}">
      <dgm:prSet phldrT="[Text]"/>
      <dgm:spPr/>
      <dgm:t>
        <a:bodyPr/>
        <a:lstStyle/>
        <a:p>
          <a:r>
            <a:rPr lang="en-US" dirty="0" smtClean="0"/>
            <a:t>Data selection</a:t>
          </a:r>
          <a:endParaRPr lang="en-US" dirty="0"/>
        </a:p>
      </dgm:t>
    </dgm:pt>
    <dgm:pt modelId="{17EB22FC-602E-C944-9FB7-175063D6373F}" type="parTrans" cxnId="{D7B957CB-0F6E-A64B-B797-CA405ACD647A}">
      <dgm:prSet/>
      <dgm:spPr/>
      <dgm:t>
        <a:bodyPr/>
        <a:lstStyle/>
        <a:p>
          <a:endParaRPr lang="en-US"/>
        </a:p>
      </dgm:t>
    </dgm:pt>
    <dgm:pt modelId="{4C5E70B9-3D5A-A547-9828-4323BD00FC81}" type="sibTrans" cxnId="{D7B957CB-0F6E-A64B-B797-CA405ACD647A}">
      <dgm:prSet/>
      <dgm:spPr/>
      <dgm:t>
        <a:bodyPr/>
        <a:lstStyle/>
        <a:p>
          <a:endParaRPr lang="en-US"/>
        </a:p>
      </dgm:t>
    </dgm:pt>
    <dgm:pt modelId="{D4F1B6CC-686C-0144-904D-ADE2424DAC57}">
      <dgm:prSet phldrT="[Text]"/>
      <dgm:spPr/>
      <dgm:t>
        <a:bodyPr/>
        <a:lstStyle/>
        <a:p>
          <a:r>
            <a:rPr lang="en-US" dirty="0" smtClean="0"/>
            <a:t>Semantic labeling</a:t>
          </a:r>
          <a:endParaRPr lang="en-US" dirty="0"/>
        </a:p>
      </dgm:t>
    </dgm:pt>
    <dgm:pt modelId="{52694189-38DB-EB4E-9B13-2DE6A4A2C748}" type="parTrans" cxnId="{987EB97B-113D-E341-9B32-1549E3BF62BA}">
      <dgm:prSet/>
      <dgm:spPr/>
      <dgm:t>
        <a:bodyPr/>
        <a:lstStyle/>
        <a:p>
          <a:endParaRPr lang="en-US"/>
        </a:p>
      </dgm:t>
    </dgm:pt>
    <dgm:pt modelId="{58CA8000-DCCA-DB4D-885A-27C486DDF051}" type="sibTrans" cxnId="{987EB97B-113D-E341-9B32-1549E3BF62BA}">
      <dgm:prSet/>
      <dgm:spPr/>
      <dgm:t>
        <a:bodyPr/>
        <a:lstStyle/>
        <a:p>
          <a:endParaRPr lang="en-US"/>
        </a:p>
      </dgm:t>
    </dgm:pt>
    <dgm:pt modelId="{18B9F855-8E9C-024F-B86B-47CC3D075C5D}">
      <dgm:prSet phldrT="[Text]"/>
      <dgm:spPr/>
      <dgm:t>
        <a:bodyPr/>
        <a:lstStyle/>
        <a:p>
          <a:r>
            <a:rPr lang="en-US" dirty="0" smtClean="0"/>
            <a:t>Post process</a:t>
          </a:r>
          <a:endParaRPr lang="en-US" dirty="0"/>
        </a:p>
      </dgm:t>
    </dgm:pt>
    <dgm:pt modelId="{A4E078B6-4CA5-484B-A1C9-241CCC0C6A84}" type="parTrans" cxnId="{0FBC420A-53EB-DD42-B148-2F0B7D7D9E88}">
      <dgm:prSet/>
      <dgm:spPr/>
      <dgm:t>
        <a:bodyPr/>
        <a:lstStyle/>
        <a:p>
          <a:endParaRPr lang="en-US"/>
        </a:p>
      </dgm:t>
    </dgm:pt>
    <dgm:pt modelId="{94F5F07B-186B-F945-9AE8-8106E160E0C2}" type="sibTrans" cxnId="{0FBC420A-53EB-DD42-B148-2F0B7D7D9E88}">
      <dgm:prSet/>
      <dgm:spPr/>
      <dgm:t>
        <a:bodyPr/>
        <a:lstStyle/>
        <a:p>
          <a:endParaRPr lang="en-US"/>
        </a:p>
      </dgm:t>
    </dgm:pt>
    <dgm:pt modelId="{4ED947FA-8706-E64B-B8D1-33E971A549F2}" type="pres">
      <dgm:prSet presAssocID="{8C0F35EF-F0AD-244D-99D1-7CFB9D346DEE}" presName="Name0" presStyleCnt="0">
        <dgm:presLayoutVars>
          <dgm:dir/>
          <dgm:resizeHandles val="exact"/>
        </dgm:presLayoutVars>
      </dgm:prSet>
      <dgm:spPr/>
    </dgm:pt>
    <dgm:pt modelId="{E42980CF-466E-A940-9A9F-2117A7C87628}" type="pres">
      <dgm:prSet presAssocID="{298B9AC0-0AC3-D549-AC6B-919CA43DB41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154AE35-830C-9446-B4EB-17982DCDC1A6}" type="pres">
      <dgm:prSet presAssocID="{4C5E70B9-3D5A-A547-9828-4323BD00FC81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04AD6B19-7E1B-854B-A61F-890D24B203CB}" type="pres">
      <dgm:prSet presAssocID="{4C5E70B9-3D5A-A547-9828-4323BD00FC81}" presName="connectorText" presStyleLbl="sibTrans2D1" presStyleIdx="0" presStyleCnt="2"/>
      <dgm:spPr/>
      <dgm:t>
        <a:bodyPr/>
        <a:lstStyle/>
        <a:p>
          <a:endParaRPr lang="zh-CN" altLang="en-US"/>
        </a:p>
      </dgm:t>
    </dgm:pt>
    <dgm:pt modelId="{80C9CE72-DBDB-AE41-9ED8-C91B74DCCB6C}" type="pres">
      <dgm:prSet presAssocID="{D4F1B6CC-686C-0144-904D-ADE2424DAC5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1845470-742C-C049-A991-25C6745696EA}" type="pres">
      <dgm:prSet presAssocID="{58CA8000-DCCA-DB4D-885A-27C486DDF051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1A00EB15-B095-0F4A-B25F-77D46D4D7B49}" type="pres">
      <dgm:prSet presAssocID="{58CA8000-DCCA-DB4D-885A-27C486DDF051}" presName="connectorText" presStyleLbl="sibTrans2D1" presStyleIdx="1" presStyleCnt="2"/>
      <dgm:spPr/>
      <dgm:t>
        <a:bodyPr/>
        <a:lstStyle/>
        <a:p>
          <a:endParaRPr lang="zh-CN" altLang="en-US"/>
        </a:p>
      </dgm:t>
    </dgm:pt>
    <dgm:pt modelId="{54843C73-261A-4040-9937-5A3D75896DA4}" type="pres">
      <dgm:prSet presAssocID="{18B9F855-8E9C-024F-B86B-47CC3D075C5D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7815D8A-BC28-47A5-A956-3E69E3D46BE1}" type="presOf" srcId="{298B9AC0-0AC3-D549-AC6B-919CA43DB413}" destId="{E42980CF-466E-A940-9A9F-2117A7C87628}" srcOrd="0" destOrd="0" presId="urn:microsoft.com/office/officeart/2005/8/layout/process1"/>
    <dgm:cxn modelId="{0FBC420A-53EB-DD42-B148-2F0B7D7D9E88}" srcId="{8C0F35EF-F0AD-244D-99D1-7CFB9D346DEE}" destId="{18B9F855-8E9C-024F-B86B-47CC3D075C5D}" srcOrd="2" destOrd="0" parTransId="{A4E078B6-4CA5-484B-A1C9-241CCC0C6A84}" sibTransId="{94F5F07B-186B-F945-9AE8-8106E160E0C2}"/>
    <dgm:cxn modelId="{2E1398C5-64E4-41D6-89FC-BB6027FA4902}" type="presOf" srcId="{58CA8000-DCCA-DB4D-885A-27C486DDF051}" destId="{91845470-742C-C049-A991-25C6745696EA}" srcOrd="0" destOrd="0" presId="urn:microsoft.com/office/officeart/2005/8/layout/process1"/>
    <dgm:cxn modelId="{3E721973-016F-4BE7-807D-576071E98492}" type="presOf" srcId="{D4F1B6CC-686C-0144-904D-ADE2424DAC57}" destId="{80C9CE72-DBDB-AE41-9ED8-C91B74DCCB6C}" srcOrd="0" destOrd="0" presId="urn:microsoft.com/office/officeart/2005/8/layout/process1"/>
    <dgm:cxn modelId="{3C3B6A34-0A4B-4954-921F-AF3F46C2ED5B}" type="presOf" srcId="{4C5E70B9-3D5A-A547-9828-4323BD00FC81}" destId="{B154AE35-830C-9446-B4EB-17982DCDC1A6}" srcOrd="0" destOrd="0" presId="urn:microsoft.com/office/officeart/2005/8/layout/process1"/>
    <dgm:cxn modelId="{D7B957CB-0F6E-A64B-B797-CA405ACD647A}" srcId="{8C0F35EF-F0AD-244D-99D1-7CFB9D346DEE}" destId="{298B9AC0-0AC3-D549-AC6B-919CA43DB413}" srcOrd="0" destOrd="0" parTransId="{17EB22FC-602E-C944-9FB7-175063D6373F}" sibTransId="{4C5E70B9-3D5A-A547-9828-4323BD00FC81}"/>
    <dgm:cxn modelId="{987EB97B-113D-E341-9B32-1549E3BF62BA}" srcId="{8C0F35EF-F0AD-244D-99D1-7CFB9D346DEE}" destId="{D4F1B6CC-686C-0144-904D-ADE2424DAC57}" srcOrd="1" destOrd="0" parTransId="{52694189-38DB-EB4E-9B13-2DE6A4A2C748}" sibTransId="{58CA8000-DCCA-DB4D-885A-27C486DDF051}"/>
    <dgm:cxn modelId="{17CF912B-D717-4C11-AF48-7D790E9DEBF0}" type="presOf" srcId="{4C5E70B9-3D5A-A547-9828-4323BD00FC81}" destId="{04AD6B19-7E1B-854B-A61F-890D24B203CB}" srcOrd="1" destOrd="0" presId="urn:microsoft.com/office/officeart/2005/8/layout/process1"/>
    <dgm:cxn modelId="{9A6791AA-6D34-428E-9D29-6BE9F019DCF8}" type="presOf" srcId="{58CA8000-DCCA-DB4D-885A-27C486DDF051}" destId="{1A00EB15-B095-0F4A-B25F-77D46D4D7B49}" srcOrd="1" destOrd="0" presId="urn:microsoft.com/office/officeart/2005/8/layout/process1"/>
    <dgm:cxn modelId="{119EC4E0-689F-4540-B8DF-24E718239ACD}" type="presOf" srcId="{18B9F855-8E9C-024F-B86B-47CC3D075C5D}" destId="{54843C73-261A-4040-9937-5A3D75896DA4}" srcOrd="0" destOrd="0" presId="urn:microsoft.com/office/officeart/2005/8/layout/process1"/>
    <dgm:cxn modelId="{F45E5E8B-70E1-46D1-AA51-AA701EE02857}" type="presOf" srcId="{8C0F35EF-F0AD-244D-99D1-7CFB9D346DEE}" destId="{4ED947FA-8706-E64B-B8D1-33E971A549F2}" srcOrd="0" destOrd="0" presId="urn:microsoft.com/office/officeart/2005/8/layout/process1"/>
    <dgm:cxn modelId="{DEC520AB-0CF3-4333-ADD2-7820A77EC1FE}" type="presParOf" srcId="{4ED947FA-8706-E64B-B8D1-33E971A549F2}" destId="{E42980CF-466E-A940-9A9F-2117A7C87628}" srcOrd="0" destOrd="0" presId="urn:microsoft.com/office/officeart/2005/8/layout/process1"/>
    <dgm:cxn modelId="{1142D588-50F5-4924-ABD7-5DEAEDBF893F}" type="presParOf" srcId="{4ED947FA-8706-E64B-B8D1-33E971A549F2}" destId="{B154AE35-830C-9446-B4EB-17982DCDC1A6}" srcOrd="1" destOrd="0" presId="urn:microsoft.com/office/officeart/2005/8/layout/process1"/>
    <dgm:cxn modelId="{64FCCF60-27C1-4714-802B-AEC8AF2C23AC}" type="presParOf" srcId="{B154AE35-830C-9446-B4EB-17982DCDC1A6}" destId="{04AD6B19-7E1B-854B-A61F-890D24B203CB}" srcOrd="0" destOrd="0" presId="urn:microsoft.com/office/officeart/2005/8/layout/process1"/>
    <dgm:cxn modelId="{40F80059-AC14-4BFD-9DBF-FBF4739DA9CF}" type="presParOf" srcId="{4ED947FA-8706-E64B-B8D1-33E971A549F2}" destId="{80C9CE72-DBDB-AE41-9ED8-C91B74DCCB6C}" srcOrd="2" destOrd="0" presId="urn:microsoft.com/office/officeart/2005/8/layout/process1"/>
    <dgm:cxn modelId="{5191E14E-35DA-4724-837C-B27811742378}" type="presParOf" srcId="{4ED947FA-8706-E64B-B8D1-33E971A549F2}" destId="{91845470-742C-C049-A991-25C6745696EA}" srcOrd="3" destOrd="0" presId="urn:microsoft.com/office/officeart/2005/8/layout/process1"/>
    <dgm:cxn modelId="{FFB29D44-F219-4608-A7A9-5E09AA68B31A}" type="presParOf" srcId="{91845470-742C-C049-A991-25C6745696EA}" destId="{1A00EB15-B095-0F4A-B25F-77D46D4D7B49}" srcOrd="0" destOrd="0" presId="urn:microsoft.com/office/officeart/2005/8/layout/process1"/>
    <dgm:cxn modelId="{15C694EF-C50B-4039-AD97-9423213170DB}" type="presParOf" srcId="{4ED947FA-8706-E64B-B8D1-33E971A549F2}" destId="{54843C73-261A-4040-9937-5A3D75896DA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B5FF2-25EA-46D7-B3BA-4582358ABEC7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C19EA-75F7-469A-9304-1B2BFF9984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895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</a:t>
            </a:r>
            <a:r>
              <a:rPr lang="en-US" altLang="zh-CN" smtClean="0"/>
              <a:t>http://www.ypppt.com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SimSun" charset="-122"/>
              </a:rPr>
              <a:t>22</a:t>
            </a:fld>
            <a:endParaRPr lang="zh-CN" altLang="en-US" smtClean="0">
              <a:solidFill>
                <a:prstClr val="black"/>
              </a:solidFill>
              <a:latin typeface="Calibri" panose="020F0502020204030204"/>
              <a:ea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1906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32B8C-E81A-4559-905F-EA468C4AE0F6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2018/5/28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1701213988@pk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phototour.cs.washington.edu/Photo_Tourism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B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-1" y="4882636"/>
            <a:ext cx="12192001" cy="1975365"/>
          </a:xfrm>
          <a:custGeom>
            <a:avLst/>
            <a:gdLst>
              <a:gd name="connsiteX0" fmla="*/ 4353340 w 12192001"/>
              <a:gd name="connsiteY0" fmla="*/ 0 h 1975365"/>
              <a:gd name="connsiteX1" fmla="*/ 5522941 w 12192001"/>
              <a:gd name="connsiteY1" fmla="*/ 551581 h 1975365"/>
              <a:gd name="connsiteX2" fmla="*/ 5532197 w 12192001"/>
              <a:gd name="connsiteY2" fmla="*/ 563959 h 1975365"/>
              <a:gd name="connsiteX3" fmla="*/ 5553053 w 12192001"/>
              <a:gd name="connsiteY3" fmla="*/ 553912 h 1975365"/>
              <a:gd name="connsiteX4" fmla="*/ 6143039 w 12192001"/>
              <a:gd name="connsiteY4" fmla="*/ 434799 h 1975365"/>
              <a:gd name="connsiteX5" fmla="*/ 7214812 w 12192001"/>
              <a:gd name="connsiteY5" fmla="*/ 878743 h 1975365"/>
              <a:gd name="connsiteX6" fmla="*/ 7274619 w 12192001"/>
              <a:gd name="connsiteY6" fmla="*/ 944547 h 1975365"/>
              <a:gd name="connsiteX7" fmla="*/ 7300992 w 12192001"/>
              <a:gd name="connsiteY7" fmla="*/ 901137 h 1975365"/>
              <a:gd name="connsiteX8" fmla="*/ 8776254 w 12192001"/>
              <a:gd name="connsiteY8" fmla="*/ 116746 h 1975365"/>
              <a:gd name="connsiteX9" fmla="*/ 10251516 w 12192001"/>
              <a:gd name="connsiteY9" fmla="*/ 901137 h 1975365"/>
              <a:gd name="connsiteX10" fmla="*/ 10255993 w 12192001"/>
              <a:gd name="connsiteY10" fmla="*/ 908506 h 1975365"/>
              <a:gd name="connsiteX11" fmla="*/ 10332727 w 12192001"/>
              <a:gd name="connsiteY11" fmla="*/ 824077 h 1975365"/>
              <a:gd name="connsiteX12" fmla="*/ 11404501 w 12192001"/>
              <a:gd name="connsiteY12" fmla="*/ 380133 h 1975365"/>
              <a:gd name="connsiteX13" fmla="*/ 12126982 w 12192001"/>
              <a:gd name="connsiteY13" fmla="*/ 563072 h 1975365"/>
              <a:gd name="connsiteX14" fmla="*/ 12192001 w 12192001"/>
              <a:gd name="connsiteY14" fmla="*/ 602572 h 1975365"/>
              <a:gd name="connsiteX15" fmla="*/ 12192001 w 12192001"/>
              <a:gd name="connsiteY15" fmla="*/ 1975365 h 1975365"/>
              <a:gd name="connsiteX16" fmla="*/ 0 w 12192001"/>
              <a:gd name="connsiteY16" fmla="*/ 1975365 h 1975365"/>
              <a:gd name="connsiteX17" fmla="*/ 0 w 12192001"/>
              <a:gd name="connsiteY17" fmla="*/ 204727 h 1975365"/>
              <a:gd name="connsiteX18" fmla="*/ 55205 w 12192001"/>
              <a:gd name="connsiteY18" fmla="*/ 207862 h 1975365"/>
              <a:gd name="connsiteX19" fmla="*/ 1223759 w 12192001"/>
              <a:gd name="connsiteY19" fmla="*/ 843689 h 1975365"/>
              <a:gd name="connsiteX20" fmla="*/ 1311523 w 12192001"/>
              <a:gd name="connsiteY20" fmla="*/ 961054 h 1975365"/>
              <a:gd name="connsiteX21" fmla="*/ 1316220 w 12192001"/>
              <a:gd name="connsiteY21" fmla="*/ 955887 h 1975365"/>
              <a:gd name="connsiteX22" fmla="*/ 2574237 w 12192001"/>
              <a:gd name="connsiteY22" fmla="*/ 434799 h 1975365"/>
              <a:gd name="connsiteX23" fmla="*/ 3103288 w 12192001"/>
              <a:gd name="connsiteY23" fmla="*/ 514784 h 1975365"/>
              <a:gd name="connsiteX24" fmla="*/ 3188753 w 12192001"/>
              <a:gd name="connsiteY24" fmla="*/ 546065 h 1975365"/>
              <a:gd name="connsiteX25" fmla="*/ 3281567 w 12192001"/>
              <a:gd name="connsiteY25" fmla="*/ 443944 h 1975365"/>
              <a:gd name="connsiteX26" fmla="*/ 4353340 w 12192001"/>
              <a:gd name="connsiteY26" fmla="*/ 0 h 197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192001" h="1975365">
                <a:moveTo>
                  <a:pt x="4353340" y="0"/>
                </a:moveTo>
                <a:cubicBezTo>
                  <a:pt x="4824213" y="0"/>
                  <a:pt x="5244936" y="214716"/>
                  <a:pt x="5522941" y="551581"/>
                </a:cubicBezTo>
                <a:lnTo>
                  <a:pt x="5532197" y="563959"/>
                </a:lnTo>
                <a:lnTo>
                  <a:pt x="5553053" y="553912"/>
                </a:lnTo>
                <a:cubicBezTo>
                  <a:pt x="5734391" y="477212"/>
                  <a:pt x="5933762" y="434799"/>
                  <a:pt x="6143039" y="434799"/>
                </a:cubicBezTo>
                <a:cubicBezTo>
                  <a:pt x="6561592" y="434799"/>
                  <a:pt x="6940521" y="604452"/>
                  <a:pt x="7214812" y="878743"/>
                </a:cubicBezTo>
                <a:lnTo>
                  <a:pt x="7274619" y="944547"/>
                </a:lnTo>
                <a:lnTo>
                  <a:pt x="7300992" y="901137"/>
                </a:lnTo>
                <a:cubicBezTo>
                  <a:pt x="7620710" y="427892"/>
                  <a:pt x="8162146" y="116746"/>
                  <a:pt x="8776254" y="116746"/>
                </a:cubicBezTo>
                <a:cubicBezTo>
                  <a:pt x="9390362" y="116746"/>
                  <a:pt x="9931798" y="427892"/>
                  <a:pt x="10251516" y="901137"/>
                </a:cubicBezTo>
                <a:lnTo>
                  <a:pt x="10255993" y="908506"/>
                </a:lnTo>
                <a:lnTo>
                  <a:pt x="10332727" y="824077"/>
                </a:lnTo>
                <a:cubicBezTo>
                  <a:pt x="10607018" y="549786"/>
                  <a:pt x="10985947" y="380133"/>
                  <a:pt x="11404501" y="380133"/>
                </a:cubicBezTo>
                <a:cubicBezTo>
                  <a:pt x="11666097" y="380133"/>
                  <a:pt x="11912215" y="446404"/>
                  <a:pt x="12126982" y="563072"/>
                </a:cubicBezTo>
                <a:lnTo>
                  <a:pt x="12192001" y="602572"/>
                </a:lnTo>
                <a:lnTo>
                  <a:pt x="12192001" y="1975365"/>
                </a:lnTo>
                <a:lnTo>
                  <a:pt x="0" y="1975365"/>
                </a:lnTo>
                <a:lnTo>
                  <a:pt x="0" y="204727"/>
                </a:lnTo>
                <a:lnTo>
                  <a:pt x="55205" y="207862"/>
                </a:lnTo>
                <a:cubicBezTo>
                  <a:pt x="524453" y="261507"/>
                  <a:pt x="938234" y="497713"/>
                  <a:pt x="1223759" y="843689"/>
                </a:cubicBezTo>
                <a:lnTo>
                  <a:pt x="1311523" y="961054"/>
                </a:lnTo>
                <a:lnTo>
                  <a:pt x="1316220" y="955887"/>
                </a:lnTo>
                <a:cubicBezTo>
                  <a:pt x="1638174" y="633932"/>
                  <a:pt x="2082950" y="434799"/>
                  <a:pt x="2574237" y="434799"/>
                </a:cubicBezTo>
                <a:cubicBezTo>
                  <a:pt x="2758469" y="434799"/>
                  <a:pt x="2936161" y="462802"/>
                  <a:pt x="3103288" y="514784"/>
                </a:cubicBezTo>
                <a:lnTo>
                  <a:pt x="3188753" y="546065"/>
                </a:lnTo>
                <a:lnTo>
                  <a:pt x="3281567" y="443944"/>
                </a:lnTo>
                <a:cubicBezTo>
                  <a:pt x="3555858" y="169652"/>
                  <a:pt x="3934787" y="0"/>
                  <a:pt x="4353340" y="0"/>
                </a:cubicBezTo>
                <a:close/>
              </a:path>
            </a:pathLst>
          </a:custGeom>
          <a:gradFill>
            <a:gsLst>
              <a:gs pos="0">
                <a:srgbClr val="E5EEF3">
                  <a:alpha val="50000"/>
                </a:srgbClr>
              </a:gs>
              <a:gs pos="100000">
                <a:srgbClr val="E1EBF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1" y="5412809"/>
            <a:ext cx="12192000" cy="1445191"/>
          </a:xfrm>
          <a:custGeom>
            <a:avLst/>
            <a:gdLst>
              <a:gd name="connsiteX0" fmla="*/ 3397688 w 12192000"/>
              <a:gd name="connsiteY0" fmla="*/ 0 h 1445191"/>
              <a:gd name="connsiteX1" fmla="*/ 4028686 w 12192000"/>
              <a:gd name="connsiteY1" fmla="*/ 335498 h 1445191"/>
              <a:gd name="connsiteX2" fmla="*/ 4064859 w 12192000"/>
              <a:gd name="connsiteY2" fmla="*/ 402142 h 1445191"/>
              <a:gd name="connsiteX3" fmla="*/ 4184991 w 12192000"/>
              <a:gd name="connsiteY3" fmla="*/ 336937 h 1445191"/>
              <a:gd name="connsiteX4" fmla="*/ 4481190 w 12192000"/>
              <a:gd name="connsiteY4" fmla="*/ 277137 h 1445191"/>
              <a:gd name="connsiteX5" fmla="*/ 5112188 w 12192000"/>
              <a:gd name="connsiteY5" fmla="*/ 612635 h 1445191"/>
              <a:gd name="connsiteX6" fmla="*/ 5112268 w 12192000"/>
              <a:gd name="connsiteY6" fmla="*/ 612785 h 1445191"/>
              <a:gd name="connsiteX7" fmla="*/ 5138627 w 12192000"/>
              <a:gd name="connsiteY7" fmla="*/ 564223 h 1445191"/>
              <a:gd name="connsiteX8" fmla="*/ 5943603 w 12192000"/>
              <a:gd name="connsiteY8" fmla="*/ 136221 h 1445191"/>
              <a:gd name="connsiteX9" fmla="*/ 6406326 w 12192000"/>
              <a:gd name="connsiteY9" fmla="*/ 253387 h 1445191"/>
              <a:gd name="connsiteX10" fmla="*/ 6446733 w 12192000"/>
              <a:gd name="connsiteY10" fmla="*/ 277935 h 1445191"/>
              <a:gd name="connsiteX11" fmla="*/ 6492158 w 12192000"/>
              <a:gd name="connsiteY11" fmla="*/ 222879 h 1445191"/>
              <a:gd name="connsiteX12" fmla="*/ 7030236 w 12192000"/>
              <a:gd name="connsiteY12" fmla="*/ 0 h 1445191"/>
              <a:gd name="connsiteX13" fmla="*/ 7568314 w 12192000"/>
              <a:gd name="connsiteY13" fmla="*/ 222879 h 1445191"/>
              <a:gd name="connsiteX14" fmla="*/ 7608074 w 12192000"/>
              <a:gd name="connsiteY14" fmla="*/ 271069 h 1445191"/>
              <a:gd name="connsiteX15" fmla="*/ 7616564 w 12192000"/>
              <a:gd name="connsiteY15" fmla="*/ 265911 h 1445191"/>
              <a:gd name="connsiteX16" fmla="*/ 8079289 w 12192000"/>
              <a:gd name="connsiteY16" fmla="*/ 148745 h 1445191"/>
              <a:gd name="connsiteX17" fmla="*/ 8813332 w 12192000"/>
              <a:gd name="connsiteY17" fmla="*/ 484217 h 1445191"/>
              <a:gd name="connsiteX18" fmla="*/ 8909108 w 12192000"/>
              <a:gd name="connsiteY18" fmla="*/ 615575 h 1445191"/>
              <a:gd name="connsiteX19" fmla="*/ 8910704 w 12192000"/>
              <a:gd name="connsiteY19" fmla="*/ 612634 h 1445191"/>
              <a:gd name="connsiteX20" fmla="*/ 9541702 w 12192000"/>
              <a:gd name="connsiteY20" fmla="*/ 277136 h 1445191"/>
              <a:gd name="connsiteX21" fmla="*/ 9967160 w 12192000"/>
              <a:gd name="connsiteY21" fmla="*/ 407095 h 1445191"/>
              <a:gd name="connsiteX22" fmla="*/ 9976306 w 12192000"/>
              <a:gd name="connsiteY22" fmla="*/ 414641 h 1445191"/>
              <a:gd name="connsiteX23" fmla="*/ 10019263 w 12192000"/>
              <a:gd name="connsiteY23" fmla="*/ 335498 h 1445191"/>
              <a:gd name="connsiteX24" fmla="*/ 10650261 w 12192000"/>
              <a:gd name="connsiteY24" fmla="*/ 0 h 1445191"/>
              <a:gd name="connsiteX25" fmla="*/ 11281259 w 12192000"/>
              <a:gd name="connsiteY25" fmla="*/ 335498 h 1445191"/>
              <a:gd name="connsiteX26" fmla="*/ 11306422 w 12192000"/>
              <a:gd name="connsiteY26" fmla="*/ 381858 h 1445191"/>
              <a:gd name="connsiteX27" fmla="*/ 11321378 w 12192000"/>
              <a:gd name="connsiteY27" fmla="*/ 369518 h 1445191"/>
              <a:gd name="connsiteX28" fmla="*/ 11746836 w 12192000"/>
              <a:gd name="connsiteY28" fmla="*/ 239559 h 1445191"/>
              <a:gd name="connsiteX29" fmla="*/ 12172294 w 12192000"/>
              <a:gd name="connsiteY29" fmla="*/ 369518 h 1445191"/>
              <a:gd name="connsiteX30" fmla="*/ 12192000 w 12192000"/>
              <a:gd name="connsiteY30" fmla="*/ 385777 h 1445191"/>
              <a:gd name="connsiteX31" fmla="*/ 12192000 w 12192000"/>
              <a:gd name="connsiteY31" fmla="*/ 1445191 h 1445191"/>
              <a:gd name="connsiteX32" fmla="*/ 0 w 12192000"/>
              <a:gd name="connsiteY32" fmla="*/ 1445191 h 1445191"/>
              <a:gd name="connsiteX33" fmla="*/ 0 w 12192000"/>
              <a:gd name="connsiteY33" fmla="*/ 52120 h 1445191"/>
              <a:gd name="connsiteX34" fmla="*/ 68550 w 12192000"/>
              <a:gd name="connsiteY34" fmla="*/ 79738 h 1445191"/>
              <a:gd name="connsiteX35" fmla="*/ 247175 w 12192000"/>
              <a:gd name="connsiteY35" fmla="*/ 184935 h 1445191"/>
              <a:gd name="connsiteX36" fmla="*/ 338186 w 12192000"/>
              <a:gd name="connsiteY36" fmla="*/ 253847 h 1445191"/>
              <a:gd name="connsiteX37" fmla="*/ 338943 w 12192000"/>
              <a:gd name="connsiteY37" fmla="*/ 253387 h 1445191"/>
              <a:gd name="connsiteX38" fmla="*/ 801669 w 12192000"/>
              <a:gd name="connsiteY38" fmla="*/ 136221 h 1445191"/>
              <a:gd name="connsiteX39" fmla="*/ 1631894 w 12192000"/>
              <a:gd name="connsiteY39" fmla="*/ 603610 h 1445191"/>
              <a:gd name="connsiteX40" fmla="*/ 1638578 w 12192000"/>
              <a:gd name="connsiteY40" fmla="*/ 617070 h 1445191"/>
              <a:gd name="connsiteX41" fmla="*/ 1711200 w 12192000"/>
              <a:gd name="connsiteY41" fmla="*/ 529051 h 1445191"/>
              <a:gd name="connsiteX42" fmla="*/ 2289136 w 12192000"/>
              <a:gd name="connsiteY42" fmla="*/ 289663 h 1445191"/>
              <a:gd name="connsiteX43" fmla="*/ 2695964 w 12192000"/>
              <a:gd name="connsiteY43" fmla="*/ 397949 h 1445191"/>
              <a:gd name="connsiteX44" fmla="*/ 2722727 w 12192000"/>
              <a:gd name="connsiteY44" fmla="*/ 416495 h 1445191"/>
              <a:gd name="connsiteX45" fmla="*/ 2766691 w 12192000"/>
              <a:gd name="connsiteY45" fmla="*/ 335498 h 1445191"/>
              <a:gd name="connsiteX46" fmla="*/ 3397688 w 12192000"/>
              <a:gd name="connsiteY46" fmla="*/ 0 h 144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2192000" h="1445191">
                <a:moveTo>
                  <a:pt x="3397688" y="0"/>
                </a:moveTo>
                <a:cubicBezTo>
                  <a:pt x="3660354" y="0"/>
                  <a:pt x="3891936" y="133083"/>
                  <a:pt x="4028686" y="335498"/>
                </a:cubicBezTo>
                <a:lnTo>
                  <a:pt x="4064859" y="402142"/>
                </a:lnTo>
                <a:lnTo>
                  <a:pt x="4184991" y="336937"/>
                </a:lnTo>
                <a:cubicBezTo>
                  <a:pt x="4276031" y="298430"/>
                  <a:pt x="4376124" y="277137"/>
                  <a:pt x="4481190" y="277137"/>
                </a:cubicBezTo>
                <a:cubicBezTo>
                  <a:pt x="4743855" y="277137"/>
                  <a:pt x="4975438" y="410220"/>
                  <a:pt x="5112188" y="612635"/>
                </a:cubicBezTo>
                <a:lnTo>
                  <a:pt x="5112268" y="612785"/>
                </a:lnTo>
                <a:lnTo>
                  <a:pt x="5138627" y="564223"/>
                </a:lnTo>
                <a:cubicBezTo>
                  <a:pt x="5313082" y="305997"/>
                  <a:pt x="5608515" y="136221"/>
                  <a:pt x="5943603" y="136221"/>
                </a:cubicBezTo>
                <a:cubicBezTo>
                  <a:pt x="6111145" y="136221"/>
                  <a:pt x="6268776" y="178665"/>
                  <a:pt x="6406326" y="253387"/>
                </a:cubicBezTo>
                <a:lnTo>
                  <a:pt x="6446733" y="277935"/>
                </a:lnTo>
                <a:lnTo>
                  <a:pt x="6492158" y="222879"/>
                </a:lnTo>
                <a:cubicBezTo>
                  <a:pt x="6629864" y="85173"/>
                  <a:pt x="6820104" y="0"/>
                  <a:pt x="7030236" y="0"/>
                </a:cubicBezTo>
                <a:cubicBezTo>
                  <a:pt x="7240368" y="0"/>
                  <a:pt x="7430608" y="85173"/>
                  <a:pt x="7568314" y="222879"/>
                </a:cubicBezTo>
                <a:lnTo>
                  <a:pt x="7608074" y="271069"/>
                </a:lnTo>
                <a:lnTo>
                  <a:pt x="7616564" y="265911"/>
                </a:lnTo>
                <a:cubicBezTo>
                  <a:pt x="7754115" y="191189"/>
                  <a:pt x="7911746" y="148745"/>
                  <a:pt x="8079289" y="148745"/>
                </a:cubicBezTo>
                <a:cubicBezTo>
                  <a:pt x="8372490" y="148745"/>
                  <a:pt x="8635332" y="278730"/>
                  <a:pt x="8813332" y="484217"/>
                </a:cubicBezTo>
                <a:lnTo>
                  <a:pt x="8909108" y="615575"/>
                </a:lnTo>
                <a:lnTo>
                  <a:pt x="8910704" y="612634"/>
                </a:lnTo>
                <a:cubicBezTo>
                  <a:pt x="9047454" y="410219"/>
                  <a:pt x="9279036" y="277136"/>
                  <a:pt x="9541702" y="277136"/>
                </a:cubicBezTo>
                <a:cubicBezTo>
                  <a:pt x="9699301" y="277136"/>
                  <a:pt x="9845711" y="325046"/>
                  <a:pt x="9967160" y="407095"/>
                </a:cubicBezTo>
                <a:lnTo>
                  <a:pt x="9976306" y="414641"/>
                </a:lnTo>
                <a:lnTo>
                  <a:pt x="10019263" y="335498"/>
                </a:lnTo>
                <a:cubicBezTo>
                  <a:pt x="10156013" y="133083"/>
                  <a:pt x="10387595" y="0"/>
                  <a:pt x="10650261" y="0"/>
                </a:cubicBezTo>
                <a:cubicBezTo>
                  <a:pt x="10912927" y="0"/>
                  <a:pt x="11144509" y="133083"/>
                  <a:pt x="11281259" y="335498"/>
                </a:cubicBezTo>
                <a:lnTo>
                  <a:pt x="11306422" y="381858"/>
                </a:lnTo>
                <a:lnTo>
                  <a:pt x="11321378" y="369518"/>
                </a:lnTo>
                <a:cubicBezTo>
                  <a:pt x="11442827" y="287469"/>
                  <a:pt x="11589237" y="239559"/>
                  <a:pt x="11746836" y="239559"/>
                </a:cubicBezTo>
                <a:cubicBezTo>
                  <a:pt x="11904435" y="239559"/>
                  <a:pt x="12050845" y="287469"/>
                  <a:pt x="12172294" y="369518"/>
                </a:cubicBezTo>
                <a:lnTo>
                  <a:pt x="12192000" y="385777"/>
                </a:lnTo>
                <a:lnTo>
                  <a:pt x="12192000" y="1445191"/>
                </a:lnTo>
                <a:lnTo>
                  <a:pt x="0" y="1445191"/>
                </a:lnTo>
                <a:lnTo>
                  <a:pt x="0" y="52120"/>
                </a:lnTo>
                <a:lnTo>
                  <a:pt x="68550" y="79738"/>
                </a:lnTo>
                <a:cubicBezTo>
                  <a:pt x="130842" y="110458"/>
                  <a:pt x="190524" y="145664"/>
                  <a:pt x="247175" y="184935"/>
                </a:cubicBezTo>
                <a:lnTo>
                  <a:pt x="338186" y="253847"/>
                </a:lnTo>
                <a:lnTo>
                  <a:pt x="338943" y="253387"/>
                </a:lnTo>
                <a:cubicBezTo>
                  <a:pt x="476494" y="178665"/>
                  <a:pt x="634125" y="136221"/>
                  <a:pt x="801669" y="136221"/>
                </a:cubicBezTo>
                <a:cubicBezTo>
                  <a:pt x="1153510" y="136221"/>
                  <a:pt x="1461634" y="323399"/>
                  <a:pt x="1631894" y="603610"/>
                </a:cubicBezTo>
                <a:lnTo>
                  <a:pt x="1638578" y="617070"/>
                </a:lnTo>
                <a:lnTo>
                  <a:pt x="1711200" y="529051"/>
                </a:lnTo>
                <a:cubicBezTo>
                  <a:pt x="1859106" y="381145"/>
                  <a:pt x="2063437" y="289663"/>
                  <a:pt x="2289136" y="289663"/>
                </a:cubicBezTo>
                <a:cubicBezTo>
                  <a:pt x="2437250" y="289663"/>
                  <a:pt x="2576162" y="329061"/>
                  <a:pt x="2695964" y="397949"/>
                </a:cubicBezTo>
                <a:lnTo>
                  <a:pt x="2722727" y="416495"/>
                </a:lnTo>
                <a:lnTo>
                  <a:pt x="2766691" y="335498"/>
                </a:lnTo>
                <a:cubicBezTo>
                  <a:pt x="2903440" y="133083"/>
                  <a:pt x="3135023" y="0"/>
                  <a:pt x="3397688" y="0"/>
                </a:cubicBezTo>
                <a:close/>
              </a:path>
            </a:pathLst>
          </a:custGeom>
          <a:gradFill>
            <a:gsLst>
              <a:gs pos="0">
                <a:srgbClr val="E9F4FA"/>
              </a:gs>
              <a:gs pos="100000">
                <a:srgbClr val="D7E3E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1" y="5724661"/>
            <a:ext cx="12191999" cy="1133339"/>
          </a:xfrm>
          <a:custGeom>
            <a:avLst/>
            <a:gdLst>
              <a:gd name="connsiteX0" fmla="*/ 4324187 w 12191999"/>
              <a:gd name="connsiteY0" fmla="*/ 0 h 1133339"/>
              <a:gd name="connsiteX1" fmla="*/ 4828786 w 12191999"/>
              <a:gd name="connsiteY1" fmla="*/ 268294 h 1133339"/>
              <a:gd name="connsiteX2" fmla="*/ 4852161 w 12191999"/>
              <a:gd name="connsiteY2" fmla="*/ 311359 h 1133339"/>
              <a:gd name="connsiteX3" fmla="*/ 4874652 w 12191999"/>
              <a:gd name="connsiteY3" fmla="*/ 309092 h 1133339"/>
              <a:gd name="connsiteX4" fmla="*/ 5307165 w 12191999"/>
              <a:gd name="connsiteY4" fmla="*/ 539058 h 1133339"/>
              <a:gd name="connsiteX5" fmla="*/ 5334082 w 12191999"/>
              <a:gd name="connsiteY5" fmla="*/ 588645 h 1133339"/>
              <a:gd name="connsiteX6" fmla="*/ 5405825 w 12191999"/>
              <a:gd name="connsiteY6" fmla="*/ 549703 h 1133339"/>
              <a:gd name="connsiteX7" fmla="*/ 5608854 w 12191999"/>
              <a:gd name="connsiteY7" fmla="*/ 508714 h 1133339"/>
              <a:gd name="connsiteX8" fmla="*/ 5653102 w 12191999"/>
              <a:gd name="connsiteY8" fmla="*/ 512618 h 1133339"/>
              <a:gd name="connsiteX9" fmla="*/ 5684350 w 12191999"/>
              <a:gd name="connsiteY9" fmla="*/ 474742 h 1133339"/>
              <a:gd name="connsiteX10" fmla="*/ 6053173 w 12191999"/>
              <a:gd name="connsiteY10" fmla="*/ 321971 h 1133339"/>
              <a:gd name="connsiteX11" fmla="*/ 6256201 w 12191999"/>
              <a:gd name="connsiteY11" fmla="*/ 362960 h 1133339"/>
              <a:gd name="connsiteX12" fmla="*/ 6335091 w 12191999"/>
              <a:gd name="connsiteY12" fmla="*/ 405780 h 1133339"/>
              <a:gd name="connsiteX13" fmla="*/ 6344312 w 12191999"/>
              <a:gd name="connsiteY13" fmla="*/ 398172 h 1133339"/>
              <a:gd name="connsiteX14" fmla="*/ 6635938 w 12191999"/>
              <a:gd name="connsiteY14" fmla="*/ 309092 h 1133339"/>
              <a:gd name="connsiteX15" fmla="*/ 7004761 w 12191999"/>
              <a:gd name="connsiteY15" fmla="*/ 461863 h 1133339"/>
              <a:gd name="connsiteX16" fmla="*/ 7041595 w 12191999"/>
              <a:gd name="connsiteY16" fmla="*/ 506507 h 1133339"/>
              <a:gd name="connsiteX17" fmla="*/ 7048024 w 12191999"/>
              <a:gd name="connsiteY17" fmla="*/ 501203 h 1133339"/>
              <a:gd name="connsiteX18" fmla="*/ 7339652 w 12191999"/>
              <a:gd name="connsiteY18" fmla="*/ 412123 h 1133339"/>
              <a:gd name="connsiteX19" fmla="*/ 7820257 w 12191999"/>
              <a:gd name="connsiteY19" fmla="*/ 730689 h 1133339"/>
              <a:gd name="connsiteX20" fmla="*/ 7823882 w 12191999"/>
              <a:gd name="connsiteY20" fmla="*/ 742369 h 1133339"/>
              <a:gd name="connsiteX21" fmla="*/ 7829379 w 12191999"/>
              <a:gd name="connsiteY21" fmla="*/ 732242 h 1133339"/>
              <a:gd name="connsiteX22" fmla="*/ 8261893 w 12191999"/>
              <a:gd name="connsiteY22" fmla="*/ 502276 h 1133339"/>
              <a:gd name="connsiteX23" fmla="*/ 8441234 w 12191999"/>
              <a:gd name="connsiteY23" fmla="*/ 533926 h 1133339"/>
              <a:gd name="connsiteX24" fmla="*/ 8512634 w 12191999"/>
              <a:gd name="connsiteY24" fmla="*/ 567236 h 1133339"/>
              <a:gd name="connsiteX25" fmla="*/ 8534598 w 12191999"/>
              <a:gd name="connsiteY25" fmla="*/ 526771 h 1133339"/>
              <a:gd name="connsiteX26" fmla="*/ 8840079 w 12191999"/>
              <a:gd name="connsiteY26" fmla="*/ 364348 h 1133339"/>
              <a:gd name="connsiteX27" fmla="*/ 9145560 w 12191999"/>
              <a:gd name="connsiteY27" fmla="*/ 526771 h 1133339"/>
              <a:gd name="connsiteX28" fmla="*/ 9164773 w 12191999"/>
              <a:gd name="connsiteY28" fmla="*/ 562169 h 1133339"/>
              <a:gd name="connsiteX29" fmla="*/ 9187740 w 12191999"/>
              <a:gd name="connsiteY29" fmla="*/ 549703 h 1133339"/>
              <a:gd name="connsiteX30" fmla="*/ 9390768 w 12191999"/>
              <a:gd name="connsiteY30" fmla="*/ 508714 h 1133339"/>
              <a:gd name="connsiteX31" fmla="*/ 9836849 w 12191999"/>
              <a:gd name="connsiteY31" fmla="*/ 759843 h 1133339"/>
              <a:gd name="connsiteX32" fmla="*/ 9846695 w 12191999"/>
              <a:gd name="connsiteY32" fmla="*/ 779672 h 1133339"/>
              <a:gd name="connsiteX33" fmla="*/ 9859902 w 12191999"/>
              <a:gd name="connsiteY33" fmla="*/ 737128 h 1133339"/>
              <a:gd name="connsiteX34" fmla="*/ 10340506 w 12191999"/>
              <a:gd name="connsiteY34" fmla="*/ 418562 h 1133339"/>
              <a:gd name="connsiteX35" fmla="*/ 10543534 w 12191999"/>
              <a:gd name="connsiteY35" fmla="*/ 459551 h 1133339"/>
              <a:gd name="connsiteX36" fmla="*/ 10626367 w 12191999"/>
              <a:gd name="connsiteY36" fmla="*/ 504512 h 1133339"/>
              <a:gd name="connsiteX37" fmla="*/ 10672181 w 12191999"/>
              <a:gd name="connsiteY37" fmla="*/ 448985 h 1133339"/>
              <a:gd name="connsiteX38" fmla="*/ 11041003 w 12191999"/>
              <a:gd name="connsiteY38" fmla="*/ 296214 h 1133339"/>
              <a:gd name="connsiteX39" fmla="*/ 11332631 w 12191999"/>
              <a:gd name="connsiteY39" fmla="*/ 385294 h 1133339"/>
              <a:gd name="connsiteX40" fmla="*/ 11371408 w 12191999"/>
              <a:gd name="connsiteY40" fmla="*/ 417288 h 1133339"/>
              <a:gd name="connsiteX41" fmla="*/ 11406247 w 12191999"/>
              <a:gd name="connsiteY41" fmla="*/ 398377 h 1133339"/>
              <a:gd name="connsiteX42" fmla="*/ 11609275 w 12191999"/>
              <a:gd name="connsiteY42" fmla="*/ 357388 h 1133339"/>
              <a:gd name="connsiteX43" fmla="*/ 12089879 w 12191999"/>
              <a:gd name="connsiteY43" fmla="*/ 675954 h 1133339"/>
              <a:gd name="connsiteX44" fmla="*/ 12109865 w 12191999"/>
              <a:gd name="connsiteY44" fmla="*/ 740336 h 1133339"/>
              <a:gd name="connsiteX45" fmla="*/ 12187741 w 12191999"/>
              <a:gd name="connsiteY45" fmla="*/ 732486 h 1133339"/>
              <a:gd name="connsiteX46" fmla="*/ 12191999 w 12191999"/>
              <a:gd name="connsiteY46" fmla="*/ 732755 h 1133339"/>
              <a:gd name="connsiteX47" fmla="*/ 12191999 w 12191999"/>
              <a:gd name="connsiteY47" fmla="*/ 1133339 h 1133339"/>
              <a:gd name="connsiteX48" fmla="*/ 0 w 12191999"/>
              <a:gd name="connsiteY48" fmla="*/ 1133339 h 1133339"/>
              <a:gd name="connsiteX49" fmla="*/ 0 w 12191999"/>
              <a:gd name="connsiteY49" fmla="*/ 662259 h 1133339"/>
              <a:gd name="connsiteX50" fmla="*/ 35270 w 12191999"/>
              <a:gd name="connsiteY50" fmla="*/ 627821 h 1133339"/>
              <a:gd name="connsiteX51" fmla="*/ 367052 w 12191999"/>
              <a:gd name="connsiteY51" fmla="*/ 508714 h 1133339"/>
              <a:gd name="connsiteX52" fmla="*/ 761454 w 12191999"/>
              <a:gd name="connsiteY52" fmla="*/ 688964 h 1133339"/>
              <a:gd name="connsiteX53" fmla="*/ 765322 w 12191999"/>
              <a:gd name="connsiteY53" fmla="*/ 694269 h 1133339"/>
              <a:gd name="connsiteX54" fmla="*/ 779363 w 12191999"/>
              <a:gd name="connsiteY54" fmla="*/ 668401 h 1133339"/>
              <a:gd name="connsiteX55" fmla="*/ 1249255 w 12191999"/>
              <a:gd name="connsiteY55" fmla="*/ 418562 h 1133339"/>
              <a:gd name="connsiteX56" fmla="*/ 1469828 w 12191999"/>
              <a:gd name="connsiteY56" fmla="*/ 463094 h 1133339"/>
              <a:gd name="connsiteX57" fmla="*/ 1529039 w 12191999"/>
              <a:gd name="connsiteY57" fmla="*/ 495232 h 1133339"/>
              <a:gd name="connsiteX58" fmla="*/ 1556571 w 12191999"/>
              <a:gd name="connsiteY58" fmla="*/ 461863 h 1133339"/>
              <a:gd name="connsiteX59" fmla="*/ 1925393 w 12191999"/>
              <a:gd name="connsiteY59" fmla="*/ 309092 h 1133339"/>
              <a:gd name="connsiteX60" fmla="*/ 2128421 w 12191999"/>
              <a:gd name="connsiteY60" fmla="*/ 350081 h 1133339"/>
              <a:gd name="connsiteX61" fmla="*/ 2211864 w 12191999"/>
              <a:gd name="connsiteY61" fmla="*/ 395372 h 1133339"/>
              <a:gd name="connsiteX62" fmla="*/ 2265051 w 12191999"/>
              <a:gd name="connsiteY62" fmla="*/ 366503 h 1133339"/>
              <a:gd name="connsiteX63" fmla="*/ 2485624 w 12191999"/>
              <a:gd name="connsiteY63" fmla="*/ 321971 h 1133339"/>
              <a:gd name="connsiteX64" fmla="*/ 3007763 w 12191999"/>
              <a:gd name="connsiteY64" fmla="*/ 668067 h 1133339"/>
              <a:gd name="connsiteX65" fmla="*/ 3028976 w 12191999"/>
              <a:gd name="connsiteY65" fmla="*/ 736404 h 1133339"/>
              <a:gd name="connsiteX66" fmla="*/ 3043766 w 12191999"/>
              <a:gd name="connsiteY66" fmla="*/ 731813 h 1133339"/>
              <a:gd name="connsiteX67" fmla="*/ 3148886 w 12191999"/>
              <a:gd name="connsiteY67" fmla="*/ 721216 h 1133339"/>
              <a:gd name="connsiteX68" fmla="*/ 3166919 w 12191999"/>
              <a:gd name="connsiteY68" fmla="*/ 722353 h 1133339"/>
              <a:gd name="connsiteX69" fmla="*/ 3196314 w 12191999"/>
              <a:gd name="connsiteY69" fmla="*/ 627658 h 1133339"/>
              <a:gd name="connsiteX70" fmla="*/ 3676918 w 12191999"/>
              <a:gd name="connsiteY70" fmla="*/ 309092 h 1133339"/>
              <a:gd name="connsiteX71" fmla="*/ 3782038 w 12191999"/>
              <a:gd name="connsiteY71" fmla="*/ 319689 h 1133339"/>
              <a:gd name="connsiteX72" fmla="*/ 3790298 w 12191999"/>
              <a:gd name="connsiteY72" fmla="*/ 322253 h 1133339"/>
              <a:gd name="connsiteX73" fmla="*/ 3819586 w 12191999"/>
              <a:gd name="connsiteY73" fmla="*/ 268294 h 1133339"/>
              <a:gd name="connsiteX74" fmla="*/ 4324187 w 12191999"/>
              <a:gd name="connsiteY74" fmla="*/ 0 h 113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2191999" h="1133339">
                <a:moveTo>
                  <a:pt x="4324187" y="0"/>
                </a:moveTo>
                <a:cubicBezTo>
                  <a:pt x="4534237" y="0"/>
                  <a:pt x="4719430" y="106424"/>
                  <a:pt x="4828786" y="268294"/>
                </a:cubicBezTo>
                <a:lnTo>
                  <a:pt x="4852161" y="311359"/>
                </a:lnTo>
                <a:lnTo>
                  <a:pt x="4874652" y="309092"/>
                </a:lnTo>
                <a:cubicBezTo>
                  <a:pt x="5054694" y="309092"/>
                  <a:pt x="5213432" y="400313"/>
                  <a:pt x="5307165" y="539058"/>
                </a:cubicBezTo>
                <a:lnTo>
                  <a:pt x="5334082" y="588645"/>
                </a:lnTo>
                <a:lnTo>
                  <a:pt x="5405825" y="549703"/>
                </a:lnTo>
                <a:cubicBezTo>
                  <a:pt x="5468228" y="523309"/>
                  <a:pt x="5536836" y="508714"/>
                  <a:pt x="5608854" y="508714"/>
                </a:cubicBezTo>
                <a:lnTo>
                  <a:pt x="5653102" y="512618"/>
                </a:lnTo>
                <a:lnTo>
                  <a:pt x="5684350" y="474742"/>
                </a:lnTo>
                <a:cubicBezTo>
                  <a:pt x="5778740" y="380352"/>
                  <a:pt x="5909139" y="321971"/>
                  <a:pt x="6053173" y="321971"/>
                </a:cubicBezTo>
                <a:cubicBezTo>
                  <a:pt x="6125190" y="321971"/>
                  <a:pt x="6193799" y="336566"/>
                  <a:pt x="6256201" y="362960"/>
                </a:cubicBezTo>
                <a:lnTo>
                  <a:pt x="6335091" y="405780"/>
                </a:lnTo>
                <a:lnTo>
                  <a:pt x="6344312" y="398172"/>
                </a:lnTo>
                <a:cubicBezTo>
                  <a:pt x="6427558" y="341931"/>
                  <a:pt x="6527914" y="309092"/>
                  <a:pt x="6635938" y="309092"/>
                </a:cubicBezTo>
                <a:cubicBezTo>
                  <a:pt x="6779972" y="309092"/>
                  <a:pt x="6910371" y="367473"/>
                  <a:pt x="7004761" y="461863"/>
                </a:cubicBezTo>
                <a:lnTo>
                  <a:pt x="7041595" y="506507"/>
                </a:lnTo>
                <a:lnTo>
                  <a:pt x="7048024" y="501203"/>
                </a:lnTo>
                <a:cubicBezTo>
                  <a:pt x="7131271" y="444962"/>
                  <a:pt x="7231627" y="412123"/>
                  <a:pt x="7339652" y="412123"/>
                </a:cubicBezTo>
                <a:cubicBezTo>
                  <a:pt x="7555703" y="412123"/>
                  <a:pt x="7741074" y="543481"/>
                  <a:pt x="7820257" y="730689"/>
                </a:cubicBezTo>
                <a:lnTo>
                  <a:pt x="7823882" y="742369"/>
                </a:lnTo>
                <a:lnTo>
                  <a:pt x="7829379" y="732242"/>
                </a:lnTo>
                <a:cubicBezTo>
                  <a:pt x="7923114" y="593497"/>
                  <a:pt x="8081851" y="502276"/>
                  <a:pt x="8261893" y="502276"/>
                </a:cubicBezTo>
                <a:cubicBezTo>
                  <a:pt x="8324908" y="502276"/>
                  <a:pt x="8385313" y="513450"/>
                  <a:pt x="8441234" y="533926"/>
                </a:cubicBezTo>
                <a:lnTo>
                  <a:pt x="8512634" y="567236"/>
                </a:lnTo>
                <a:lnTo>
                  <a:pt x="8534598" y="526771"/>
                </a:lnTo>
                <a:cubicBezTo>
                  <a:pt x="8600802" y="428776"/>
                  <a:pt x="8712916" y="364348"/>
                  <a:pt x="8840079" y="364348"/>
                </a:cubicBezTo>
                <a:cubicBezTo>
                  <a:pt x="8967241" y="364348"/>
                  <a:pt x="9079356" y="428776"/>
                  <a:pt x="9145560" y="526771"/>
                </a:cubicBezTo>
                <a:lnTo>
                  <a:pt x="9164773" y="562169"/>
                </a:lnTo>
                <a:lnTo>
                  <a:pt x="9187740" y="549703"/>
                </a:lnTo>
                <a:cubicBezTo>
                  <a:pt x="9250143" y="523309"/>
                  <a:pt x="9318751" y="508714"/>
                  <a:pt x="9390768" y="508714"/>
                </a:cubicBezTo>
                <a:cubicBezTo>
                  <a:pt x="9579813" y="508714"/>
                  <a:pt x="9745368" y="609285"/>
                  <a:pt x="9836849" y="759843"/>
                </a:cubicBezTo>
                <a:lnTo>
                  <a:pt x="9846695" y="779672"/>
                </a:lnTo>
                <a:lnTo>
                  <a:pt x="9859902" y="737128"/>
                </a:lnTo>
                <a:cubicBezTo>
                  <a:pt x="9939084" y="549920"/>
                  <a:pt x="10124455" y="418562"/>
                  <a:pt x="10340506" y="418562"/>
                </a:cubicBezTo>
                <a:cubicBezTo>
                  <a:pt x="10412523" y="418562"/>
                  <a:pt x="10481131" y="433157"/>
                  <a:pt x="10543534" y="459551"/>
                </a:cubicBezTo>
                <a:lnTo>
                  <a:pt x="10626367" y="504512"/>
                </a:lnTo>
                <a:lnTo>
                  <a:pt x="10672181" y="448985"/>
                </a:lnTo>
                <a:cubicBezTo>
                  <a:pt x="10766571" y="354595"/>
                  <a:pt x="10896969" y="296214"/>
                  <a:pt x="11041003" y="296214"/>
                </a:cubicBezTo>
                <a:cubicBezTo>
                  <a:pt x="11149029" y="296214"/>
                  <a:pt x="11249384" y="329053"/>
                  <a:pt x="11332631" y="385294"/>
                </a:cubicBezTo>
                <a:lnTo>
                  <a:pt x="11371408" y="417288"/>
                </a:lnTo>
                <a:lnTo>
                  <a:pt x="11406247" y="398377"/>
                </a:lnTo>
                <a:cubicBezTo>
                  <a:pt x="11468650" y="371983"/>
                  <a:pt x="11537258" y="357388"/>
                  <a:pt x="11609275" y="357388"/>
                </a:cubicBezTo>
                <a:cubicBezTo>
                  <a:pt x="11825326" y="357388"/>
                  <a:pt x="12010697" y="488746"/>
                  <a:pt x="12089879" y="675954"/>
                </a:cubicBezTo>
                <a:lnTo>
                  <a:pt x="12109865" y="740336"/>
                </a:lnTo>
                <a:lnTo>
                  <a:pt x="12187741" y="732486"/>
                </a:lnTo>
                <a:lnTo>
                  <a:pt x="12191999" y="732755"/>
                </a:lnTo>
                <a:lnTo>
                  <a:pt x="12191999" y="1133339"/>
                </a:lnTo>
                <a:lnTo>
                  <a:pt x="0" y="1133339"/>
                </a:lnTo>
                <a:lnTo>
                  <a:pt x="0" y="662259"/>
                </a:lnTo>
                <a:lnTo>
                  <a:pt x="35270" y="627821"/>
                </a:lnTo>
                <a:cubicBezTo>
                  <a:pt x="125433" y="553412"/>
                  <a:pt x="241023" y="508714"/>
                  <a:pt x="367052" y="508714"/>
                </a:cubicBezTo>
                <a:cubicBezTo>
                  <a:pt x="524589" y="508714"/>
                  <a:pt x="665814" y="578555"/>
                  <a:pt x="761454" y="688964"/>
                </a:cubicBezTo>
                <a:lnTo>
                  <a:pt x="765322" y="694269"/>
                </a:lnTo>
                <a:lnTo>
                  <a:pt x="779363" y="668401"/>
                </a:lnTo>
                <a:cubicBezTo>
                  <a:pt x="881198" y="517666"/>
                  <a:pt x="1053653" y="418562"/>
                  <a:pt x="1249255" y="418562"/>
                </a:cubicBezTo>
                <a:cubicBezTo>
                  <a:pt x="1327495" y="418562"/>
                  <a:pt x="1402032" y="434418"/>
                  <a:pt x="1469828" y="463094"/>
                </a:cubicBezTo>
                <a:lnTo>
                  <a:pt x="1529039" y="495232"/>
                </a:lnTo>
                <a:lnTo>
                  <a:pt x="1556571" y="461863"/>
                </a:lnTo>
                <a:cubicBezTo>
                  <a:pt x="1650961" y="367473"/>
                  <a:pt x="1781359" y="309092"/>
                  <a:pt x="1925393" y="309092"/>
                </a:cubicBezTo>
                <a:cubicBezTo>
                  <a:pt x="1997410" y="309092"/>
                  <a:pt x="2066018" y="323687"/>
                  <a:pt x="2128421" y="350081"/>
                </a:cubicBezTo>
                <a:lnTo>
                  <a:pt x="2211864" y="395372"/>
                </a:lnTo>
                <a:lnTo>
                  <a:pt x="2265051" y="366503"/>
                </a:lnTo>
                <a:cubicBezTo>
                  <a:pt x="2332847" y="337827"/>
                  <a:pt x="2407384" y="321971"/>
                  <a:pt x="2485624" y="321971"/>
                </a:cubicBezTo>
                <a:cubicBezTo>
                  <a:pt x="2720347" y="321971"/>
                  <a:pt x="2921738" y="464681"/>
                  <a:pt x="3007763" y="668067"/>
                </a:cubicBezTo>
                <a:lnTo>
                  <a:pt x="3028976" y="736404"/>
                </a:lnTo>
                <a:lnTo>
                  <a:pt x="3043766" y="731813"/>
                </a:lnTo>
                <a:cubicBezTo>
                  <a:pt x="3077721" y="724865"/>
                  <a:pt x="3112877" y="721216"/>
                  <a:pt x="3148886" y="721216"/>
                </a:cubicBezTo>
                <a:lnTo>
                  <a:pt x="3166919" y="722353"/>
                </a:lnTo>
                <a:lnTo>
                  <a:pt x="3196314" y="627658"/>
                </a:lnTo>
                <a:cubicBezTo>
                  <a:pt x="3275496" y="440450"/>
                  <a:pt x="3460867" y="309092"/>
                  <a:pt x="3676918" y="309092"/>
                </a:cubicBezTo>
                <a:cubicBezTo>
                  <a:pt x="3712927" y="309092"/>
                  <a:pt x="3748083" y="312741"/>
                  <a:pt x="3782038" y="319689"/>
                </a:cubicBezTo>
                <a:lnTo>
                  <a:pt x="3790298" y="322253"/>
                </a:lnTo>
                <a:lnTo>
                  <a:pt x="3819586" y="268294"/>
                </a:lnTo>
                <a:cubicBezTo>
                  <a:pt x="3928943" y="106424"/>
                  <a:pt x="4114136" y="0"/>
                  <a:pt x="43241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900000">
            <a:off x="8239736" y="1178883"/>
            <a:ext cx="636415" cy="440024"/>
          </a:xfrm>
          <a:custGeom>
            <a:avLst/>
            <a:gdLst>
              <a:gd name="connsiteX0" fmla="*/ 811844 w 815110"/>
              <a:gd name="connsiteY0" fmla="*/ 0 h 753851"/>
              <a:gd name="connsiteX1" fmla="*/ 811221 w 815110"/>
              <a:gd name="connsiteY1" fmla="*/ 3357 h 753851"/>
              <a:gd name="connsiteX2" fmla="*/ 815110 w 815110"/>
              <a:gd name="connsiteY2" fmla="*/ 1718 h 753851"/>
              <a:gd name="connsiteX3" fmla="*/ 810512 w 815110"/>
              <a:gd name="connsiteY3" fmla="*/ 7176 h 753851"/>
              <a:gd name="connsiteX4" fmla="*/ 674407 w 815110"/>
              <a:gd name="connsiteY4" fmla="*/ 740510 h 753851"/>
              <a:gd name="connsiteX5" fmla="*/ 421276 w 815110"/>
              <a:gd name="connsiteY5" fmla="*/ 621270 h 753851"/>
              <a:gd name="connsiteX6" fmla="*/ 293771 w 815110"/>
              <a:gd name="connsiteY6" fmla="*/ 753851 h 753851"/>
              <a:gd name="connsiteX7" fmla="*/ 336279 w 815110"/>
              <a:gd name="connsiteY7" fmla="*/ 581231 h 753851"/>
              <a:gd name="connsiteX8" fmla="*/ 335005 w 815110"/>
              <a:gd name="connsiteY8" fmla="*/ 580631 h 753851"/>
              <a:gd name="connsiteX9" fmla="*/ 337035 w 815110"/>
              <a:gd name="connsiteY9" fmla="*/ 578159 h 753851"/>
              <a:gd name="connsiteX10" fmla="*/ 337278 w 815110"/>
              <a:gd name="connsiteY10" fmla="*/ 577173 h 753851"/>
              <a:gd name="connsiteX11" fmla="*/ 337691 w 815110"/>
              <a:gd name="connsiteY11" fmla="*/ 577360 h 753851"/>
              <a:gd name="connsiteX12" fmla="*/ 628627 w 815110"/>
              <a:gd name="connsiteY12" fmla="*/ 223097 h 753851"/>
              <a:gd name="connsiteX13" fmla="*/ 609342 w 815110"/>
              <a:gd name="connsiteY13" fmla="*/ 245991 h 753851"/>
              <a:gd name="connsiteX14" fmla="*/ 266398 w 815110"/>
              <a:gd name="connsiteY14" fmla="*/ 517542 h 753851"/>
              <a:gd name="connsiteX15" fmla="*/ 0 w 815110"/>
              <a:gd name="connsiteY15" fmla="*/ 345175 h 753851"/>
              <a:gd name="connsiteX16" fmla="*/ 807958 w 815110"/>
              <a:gd name="connsiteY16" fmla="*/ 4731 h 7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15110" h="753851">
                <a:moveTo>
                  <a:pt x="811844" y="0"/>
                </a:moveTo>
                <a:lnTo>
                  <a:pt x="811221" y="3357"/>
                </a:lnTo>
                <a:lnTo>
                  <a:pt x="815110" y="1718"/>
                </a:lnTo>
                <a:lnTo>
                  <a:pt x="810512" y="7176"/>
                </a:lnTo>
                <a:lnTo>
                  <a:pt x="674407" y="740510"/>
                </a:lnTo>
                <a:lnTo>
                  <a:pt x="421276" y="621270"/>
                </a:lnTo>
                <a:lnTo>
                  <a:pt x="293771" y="753851"/>
                </a:lnTo>
                <a:lnTo>
                  <a:pt x="336279" y="581231"/>
                </a:lnTo>
                <a:lnTo>
                  <a:pt x="335005" y="580631"/>
                </a:lnTo>
                <a:lnTo>
                  <a:pt x="337035" y="578159"/>
                </a:lnTo>
                <a:lnTo>
                  <a:pt x="337278" y="577173"/>
                </a:lnTo>
                <a:lnTo>
                  <a:pt x="337691" y="577360"/>
                </a:lnTo>
                <a:lnTo>
                  <a:pt x="628627" y="223097"/>
                </a:lnTo>
                <a:lnTo>
                  <a:pt x="609342" y="245991"/>
                </a:lnTo>
                <a:lnTo>
                  <a:pt x="266398" y="517542"/>
                </a:lnTo>
                <a:lnTo>
                  <a:pt x="0" y="345175"/>
                </a:lnTo>
                <a:lnTo>
                  <a:pt x="807958" y="4731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50000"/>
                </a:schemeClr>
              </a:gs>
              <a:gs pos="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974949" y="1679577"/>
            <a:ext cx="633749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无人机航拍</a:t>
            </a:r>
            <a:r>
              <a:rPr lang="zh-CN" altLang="en-US" sz="5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场景下的</a:t>
            </a:r>
            <a:r>
              <a:rPr lang="zh-CN" altLang="en-US" sz="5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语义三维重建</a:t>
            </a:r>
            <a:endParaRPr lang="en-US" altLang="zh-CN" sz="54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Light" panose="020B0502040204020203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572191" y="3690243"/>
            <a:ext cx="3047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陈煜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1701213988@pku.edu.cn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74" y="306301"/>
            <a:ext cx="5543550" cy="60007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572191" y="4168544"/>
            <a:ext cx="2917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王尧 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wangyao@pku.edu.cn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857128" y="4625721"/>
            <a:ext cx="2573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王旭普 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wxp@pku.edu.cn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5338438" y="281866"/>
            <a:ext cx="151515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Training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083732" y="2108200"/>
          <a:ext cx="425470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565"/>
                <a:gridCol w="130914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Hyper 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Backbone 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Resnet-101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Crop 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513*513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Init</a:t>
                      </a:r>
                      <a:r>
                        <a:rPr lang="en-US" dirty="0" smtClean="0"/>
                        <a:t> Learning 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1e-4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batch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</a:t>
                      </a:r>
                      <a:r>
                        <a:rPr lang="en-US" dirty="0" smtClean="0"/>
                        <a:t>eight decay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exp</a:t>
                      </a:r>
                      <a:r>
                        <a:rPr lang="en-US" altLang="zh-CN" dirty="0" smtClean="0"/>
                        <a:t> 0.98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Max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epoch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311467" y="2108200"/>
          <a:ext cx="4254706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565"/>
                <a:gridCol w="130914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dirty="0" smtClean="0"/>
                        <a:t>Result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MIoU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Mean 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7775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5501944" y="281866"/>
            <a:ext cx="11881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Result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9384"/>
            <a:ext cx="12192000" cy="304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7181"/>
            <a:ext cx="12192000" cy="21443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1944" y="4033517"/>
            <a:ext cx="142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campus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01944" y="6488668"/>
            <a:ext cx="142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huludao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675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642819" y="269156"/>
            <a:ext cx="2906395" cy="5486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Pipeline for </a:t>
            </a:r>
            <a:r>
              <a:rPr lang="x-none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SfM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590" y="1447800"/>
            <a:ext cx="1945640" cy="129730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995" y="1445260"/>
            <a:ext cx="1921510" cy="128079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292623" y="2925145"/>
            <a:ext cx="8698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Pictures</a:t>
            </a:r>
            <a:endParaRPr lang="en-US" altLang="zh-CN" sz="1400" dirty="0" smtClean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5686" y="2967524"/>
            <a:ext cx="657143" cy="257143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2942977" y="2961322"/>
            <a:ext cx="17870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Feature Matching</a:t>
            </a:r>
            <a:endParaRPr lang="en-US" altLang="zh-CN" sz="1400" dirty="0" smtClean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3047" y="3034199"/>
            <a:ext cx="657143" cy="25714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5474749" y="2983481"/>
            <a:ext cx="20358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Geometric Verifying</a:t>
            </a:r>
            <a:endParaRPr lang="en-US" altLang="zh-CN" sz="1400" dirty="0" smtClean="0"/>
          </a:p>
        </p:txBody>
      </p:sp>
      <p:sp>
        <p:nvSpPr>
          <p:cNvPr id="23" name="矩形 22"/>
          <p:cNvSpPr/>
          <p:nvPr/>
        </p:nvSpPr>
        <p:spPr>
          <a:xfrm>
            <a:off x="8708017" y="2966889"/>
            <a:ext cx="1925663" cy="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Initial Pair Selection</a:t>
            </a:r>
            <a:endParaRPr lang="x-none" altLang="en-US" sz="1400" dirty="0" smtClean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0670" y="3041817"/>
            <a:ext cx="657143" cy="25714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225435" y="3825344"/>
            <a:ext cx="657143" cy="25714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145" y="3567430"/>
            <a:ext cx="1440180" cy="179387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5700424" y="4429649"/>
            <a:ext cx="657143" cy="257143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2111375" y="5436235"/>
            <a:ext cx="1363345" cy="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sparse model</a:t>
            </a:r>
            <a:endParaRPr lang="x-none" altLang="en-US" sz="1400" dirty="0" smtClean="0"/>
          </a:p>
        </p:txBody>
      </p:sp>
      <p:sp>
        <p:nvSpPr>
          <p:cNvPr id="2" name="矩形 22"/>
          <p:cNvSpPr/>
          <p:nvPr/>
        </p:nvSpPr>
        <p:spPr>
          <a:xfrm>
            <a:off x="8686165" y="4425950"/>
            <a:ext cx="2156460" cy="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Camera Registeration</a:t>
            </a:r>
            <a:endParaRPr lang="x-none" altLang="en-US" sz="1400" dirty="0" smtClean="0"/>
          </a:p>
        </p:txBody>
      </p:sp>
      <p:sp>
        <p:nvSpPr>
          <p:cNvPr id="3" name="矩形 22"/>
          <p:cNvSpPr/>
          <p:nvPr/>
        </p:nvSpPr>
        <p:spPr>
          <a:xfrm>
            <a:off x="6456680" y="4413250"/>
            <a:ext cx="1395095" cy="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Triangulation</a:t>
            </a:r>
            <a:endParaRPr lang="x-none" altLang="en-US" sz="1400" dirty="0" smtClean="0"/>
          </a:p>
        </p:txBody>
      </p:sp>
      <p:pic>
        <p:nvPicPr>
          <p:cNvPr id="5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7919749" y="4458224"/>
            <a:ext cx="657143" cy="257143"/>
          </a:xfrm>
          <a:prstGeom prst="rect">
            <a:avLst/>
          </a:prstGeom>
        </p:spPr>
      </p:pic>
      <p:pic>
        <p:nvPicPr>
          <p:cNvPr id="9" name="图片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3593494" y="4439809"/>
            <a:ext cx="657143" cy="257143"/>
          </a:xfrm>
          <a:prstGeom prst="rect">
            <a:avLst/>
          </a:prstGeom>
        </p:spPr>
      </p:pic>
      <p:sp>
        <p:nvSpPr>
          <p:cNvPr id="11" name="矩形 22"/>
          <p:cNvSpPr/>
          <p:nvPr/>
        </p:nvSpPr>
        <p:spPr>
          <a:xfrm>
            <a:off x="4473575" y="4424045"/>
            <a:ext cx="1395095" cy="532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Bundle Adjustment</a:t>
            </a:r>
            <a:endParaRPr lang="x-none" altLang="en-US" sz="1400" dirty="0" smtClean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3823345" y="269156"/>
            <a:ext cx="4545330" cy="5486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x-none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Semantic Feature Extracts</a:t>
            </a:r>
            <a:endParaRPr lang="x-none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2168525" y="1453515"/>
            <a:ext cx="3318510" cy="3848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SIFT keypoint detector</a:t>
            </a:r>
            <a:r>
              <a:rPr lang="en-US" altLang="zh-CN" sz="1800" b="1" dirty="0" smtClean="0">
                <a:latin typeface="微软雅黑" charset="-122"/>
                <a:ea typeface="微软雅黑" charset="-122"/>
              </a:rPr>
              <a:t> 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83"/>
          <p:cNvSpPr txBox="1"/>
          <p:nvPr/>
        </p:nvSpPr>
        <p:spPr>
          <a:xfrm>
            <a:off x="2171700" y="2150745"/>
            <a:ext cx="6916420" cy="3848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Extract semantic label by semantic segmentation result</a:t>
            </a:r>
            <a:r>
              <a:rPr lang="en-US" altLang="zh-CN" sz="1800" b="1" dirty="0" smtClean="0">
                <a:latin typeface="微软雅黑" charset="-122"/>
                <a:ea typeface="微软雅黑" charset="-122"/>
              </a:rPr>
              <a:t> 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3" name="文本框 83"/>
          <p:cNvSpPr txBox="1"/>
          <p:nvPr/>
        </p:nvSpPr>
        <p:spPr>
          <a:xfrm>
            <a:off x="2174875" y="2889885"/>
            <a:ext cx="8107045" cy="3848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Group features by semantic label, then perform feature matching</a:t>
            </a:r>
            <a:r>
              <a:rPr lang="en-US" altLang="zh-CN" sz="1800" b="1" dirty="0" smtClean="0">
                <a:latin typeface="微软雅黑" charset="-122"/>
                <a:ea typeface="微软雅黑" charset="-122"/>
              </a:rPr>
              <a:t> 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3180789" y="281866"/>
            <a:ext cx="583044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Un</a:t>
            </a:r>
            <a:r>
              <a:rPr lang="x-none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onstrained Bundle Adjustment</a:t>
            </a:r>
            <a:endParaRPr lang="x-none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1478569" y="1461254"/>
            <a:ext cx="444009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</a:t>
            </a:r>
            <a:r>
              <a:rPr lang="en-US" altLang="en-US" b="1" dirty="0" smtClean="0">
                <a:latin typeface="微软雅黑" charset="-122"/>
                <a:ea typeface="微软雅黑" charset="-122"/>
              </a:rPr>
              <a:t>Unconstrained Bundle Adjustment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963" y="1932682"/>
            <a:ext cx="2733675" cy="8286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797" y="1563509"/>
            <a:ext cx="4165085" cy="3240360"/>
          </a:xfrm>
          <a:prstGeom prst="rect">
            <a:avLst/>
          </a:prstGeom>
        </p:spPr>
      </p:pic>
      <p:sp>
        <p:nvSpPr>
          <p:cNvPr id="12" name="文本框 83"/>
          <p:cNvSpPr txBox="1"/>
          <p:nvPr/>
        </p:nvSpPr>
        <p:spPr>
          <a:xfrm>
            <a:off x="1484920" y="3105443"/>
            <a:ext cx="558089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</a:t>
            </a:r>
            <a:r>
              <a:rPr lang="en-US" altLang="en-US" sz="1800" b="1" dirty="0" smtClean="0">
                <a:latin typeface="微软雅黑" charset="-122"/>
                <a:ea typeface="微软雅黑" charset="-122"/>
              </a:rPr>
              <a:t>Solved by </a:t>
            </a:r>
            <a:r>
              <a:rPr lang="en-US" altLang="en-US" sz="1800" b="1" dirty="0" err="1" smtClean="0">
                <a:latin typeface="微软雅黑" charset="-122"/>
                <a:ea typeface="微软雅黑" charset="-122"/>
              </a:rPr>
              <a:t>Levenburg-Marquart</a:t>
            </a:r>
            <a:r>
              <a:rPr lang="en-US" altLang="en-US" sz="1800" b="1" dirty="0" smtClean="0">
                <a:latin typeface="微软雅黑" charset="-122"/>
                <a:ea typeface="微软雅黑" charset="-122"/>
              </a:rPr>
              <a:t> approach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3262543" y="281866"/>
            <a:ext cx="566693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</a:t>
            </a:r>
            <a:r>
              <a:rPr lang="x-none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onstrained Bundle Adjustment</a:t>
            </a:r>
            <a:endParaRPr lang="x-none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1478569" y="1461254"/>
            <a:ext cx="444009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</a:t>
            </a:r>
            <a:r>
              <a:rPr lang="en-US" altLang="en-US" b="1" dirty="0" smtClean="0">
                <a:latin typeface="微软雅黑" charset="-122"/>
                <a:ea typeface="微软雅黑" charset="-122"/>
              </a:rPr>
              <a:t>Constrained Bundle Adjustment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12" name="文本框 83"/>
          <p:cNvSpPr txBox="1"/>
          <p:nvPr/>
        </p:nvSpPr>
        <p:spPr>
          <a:xfrm>
            <a:off x="1484920" y="2897624"/>
            <a:ext cx="571390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x-none" altLang="en-US" sz="1800" b="1" dirty="0" smtClean="0">
                <a:latin typeface="微软雅黑" charset="-122"/>
                <a:ea typeface="微软雅黑" charset="-122"/>
              </a:rPr>
              <a:t>- </a:t>
            </a:r>
            <a:r>
              <a:rPr lang="en-US" altLang="en-US" sz="1800" b="1" dirty="0" smtClean="0">
                <a:latin typeface="微软雅黑" charset="-122"/>
                <a:ea typeface="微软雅黑" charset="-122"/>
              </a:rPr>
              <a:t>Solved by Sequential Quadratic Programming</a:t>
            </a:r>
            <a:endParaRPr lang="zh-CN" altLang="en-US" sz="1800" b="1" dirty="0">
              <a:latin typeface="微软雅黑" charset="-122"/>
              <a:ea typeface="微软雅黑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157" y="1802249"/>
            <a:ext cx="3181350" cy="10953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157" y="3359137"/>
            <a:ext cx="2533650" cy="67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18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083279" y="281866"/>
            <a:ext cx="402546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Reconstruction Results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31878" y="1284342"/>
            <a:ext cx="11328250" cy="3760757"/>
            <a:chOff x="505976" y="1159367"/>
            <a:chExt cx="8131822" cy="2699606"/>
          </a:xfrm>
        </p:grpSpPr>
        <p:sp>
          <p:nvSpPr>
            <p:cNvPr id="19" name="矩形 18"/>
            <p:cNvSpPr/>
            <p:nvPr/>
          </p:nvSpPr>
          <p:spPr>
            <a:xfrm>
              <a:off x="505976" y="1159367"/>
              <a:ext cx="8130024" cy="630357"/>
            </a:xfrm>
            <a:prstGeom prst="rect">
              <a:avLst/>
            </a:prstGeom>
            <a:solidFill>
              <a:srgbClr val="53BA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70587" y="1267388"/>
              <a:ext cx="699852" cy="24302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600" b="1" dirty="0" smtClean="0">
                  <a:solidFill>
                    <a:schemeClr val="bg1"/>
                  </a:solidFill>
                  <a:latin typeface="微软雅黑" charset="-122"/>
                  <a:ea typeface="微软雅黑" charset="-122"/>
                  <a:cs typeface="Arial" charset="0"/>
                </a:rPr>
                <a:t>Dataset</a:t>
              </a:r>
              <a:endParaRPr lang="en-US" altLang="zh-CN" sz="1600" b="1" dirty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826552" y="1260809"/>
              <a:ext cx="1059339" cy="25298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x-none" altLang="en-US" sz="1600" b="1" dirty="0" smtClean="0">
                  <a:solidFill>
                    <a:schemeClr val="bg1"/>
                  </a:solidFill>
                  <a:latin typeface="微软雅黑" charset="-122"/>
                  <a:ea typeface="微软雅黑" charset="-122"/>
                  <a:cs typeface="Arial" charset="0"/>
                </a:rPr>
                <a:t>Original SfM</a:t>
              </a:r>
            </a:p>
          </p:txBody>
        </p:sp>
        <p:sp>
          <p:nvSpPr>
            <p:cNvPr id="23" name="矩形 22"/>
            <p:cNvSpPr/>
            <p:nvPr/>
          </p:nvSpPr>
          <p:spPr>
            <a:xfrm>
              <a:off x="6161363" y="1264023"/>
              <a:ext cx="1145490" cy="25298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x-none" altLang="en-US" sz="1600" b="1" dirty="0" smtClean="0">
                  <a:solidFill>
                    <a:schemeClr val="bg1"/>
                  </a:solidFill>
                  <a:latin typeface="微软雅黑" charset="-122"/>
                  <a:ea typeface="微软雅黑" charset="-122"/>
                  <a:cs typeface="Arial" charset="0"/>
                </a:rPr>
                <a:t>Semantic SfM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618779" y="1987404"/>
              <a:ext cx="505385" cy="1988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x-none" altLang="en-US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H</a:t>
              </a:r>
              <a:r>
                <a:rPr lang="en-US" altLang="en-US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U</a:t>
              </a:r>
              <a:r>
                <a:rPr lang="x-none" altLang="en-US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-</a:t>
              </a:r>
              <a:r>
                <a:rPr lang="en-US" altLang="en-US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hall</a:t>
              </a:r>
              <a:endParaRPr lang="x-none" altLang="en-US" sz="1200" dirty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7555" y="2385238"/>
              <a:ext cx="566371" cy="1988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x-none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PKU-e33</a:t>
              </a:r>
              <a:endParaRPr lang="x-none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593623" y="2842378"/>
              <a:ext cx="566372" cy="198840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en-US" sz="1200" dirty="0" smtClean="0">
                  <a:solidFill>
                    <a:srgbClr val="394A57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PKU-e44</a:t>
              </a:r>
              <a:endParaRPr lang="x-none" altLang="en-US" sz="1200" dirty="0" smtClean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506203" y="2283038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06203" y="2722355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06203" y="3168218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矩形 92"/>
            <p:cNvSpPr/>
            <p:nvPr/>
          </p:nvSpPr>
          <p:spPr>
            <a:xfrm>
              <a:off x="1495869" y="1993314"/>
              <a:ext cx="346588" cy="22093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400" b="1" dirty="0" smtClean="0">
                  <a:solidFill>
                    <a:srgbClr val="28333C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charset="0"/>
                </a:rPr>
                <a:t>195</a:t>
              </a:r>
              <a:endPara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4285911" y="3638039"/>
              <a:ext cx="132606" cy="220934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endPara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endParaRPr>
            </a:p>
          </p:txBody>
        </p:sp>
      </p:grpSp>
      <p:sp>
        <p:nvSpPr>
          <p:cNvPr id="94" name="矩形 93"/>
          <p:cNvSpPr/>
          <p:nvPr/>
        </p:nvSpPr>
        <p:spPr>
          <a:xfrm>
            <a:off x="1733763" y="1443702"/>
            <a:ext cx="78899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V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iews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2688938" y="1868798"/>
            <a:ext cx="621965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Poses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4099705" y="1864783"/>
            <a:ext cx="668901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Tracks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4964732" y="1864783"/>
            <a:ext cx="631904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RMSE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7355734" y="1864788"/>
            <a:ext cx="621965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Poses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8785416" y="1860773"/>
            <a:ext cx="668901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Tracks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9637432" y="1860773"/>
            <a:ext cx="631904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RMSE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2707149" y="2442081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195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4004717" y="2442084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760,769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4882048" y="2442080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0.536045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7385970" y="2462130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195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8723674" y="2462133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745,969</a:t>
            </a:r>
          </a:p>
        </p:txBody>
      </p:sp>
      <p:sp>
        <p:nvSpPr>
          <p:cNvPr id="111" name="矩形 110"/>
          <p:cNvSpPr/>
          <p:nvPr/>
        </p:nvSpPr>
        <p:spPr>
          <a:xfrm>
            <a:off x="9579685" y="2462129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0.531877</a:t>
            </a:r>
            <a:endParaRPr lang="en-US" altLang="zh-CN" sz="1400" b="1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7357893" y="3030551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392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8695598" y="3030554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803,395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9551608" y="3030550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0.561667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2711158" y="3006498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392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3996698" y="3006501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810,390</a:t>
            </a:r>
          </a:p>
        </p:txBody>
      </p:sp>
      <p:sp>
        <p:nvSpPr>
          <p:cNvPr id="121" name="矩形 120"/>
          <p:cNvSpPr/>
          <p:nvPr/>
        </p:nvSpPr>
        <p:spPr>
          <a:xfrm>
            <a:off x="4861995" y="3006497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0.565699</a:t>
            </a:r>
            <a:endParaRPr lang="en-US" altLang="zh-CN" sz="1400" b="1" dirty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2" name="矩形 121"/>
          <p:cNvSpPr/>
          <p:nvPr/>
        </p:nvSpPr>
        <p:spPr>
          <a:xfrm>
            <a:off x="1815183" y="3002484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392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9" name="矩形 128"/>
          <p:cNvSpPr/>
          <p:nvPr/>
        </p:nvSpPr>
        <p:spPr>
          <a:xfrm>
            <a:off x="2707148" y="3638006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337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1" name="矩形 130"/>
          <p:cNvSpPr/>
          <p:nvPr/>
        </p:nvSpPr>
        <p:spPr>
          <a:xfrm>
            <a:off x="3992689" y="3638009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641,171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4857985" y="3638005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0.546114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1811173" y="3633992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337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7365917" y="3650033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337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8717623" y="3650036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635,279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8" name="矩形 137"/>
          <p:cNvSpPr/>
          <p:nvPr/>
        </p:nvSpPr>
        <p:spPr>
          <a:xfrm>
            <a:off x="9565319" y="3650032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0.538501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978642" y="1857353"/>
            <a:ext cx="566182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Time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0721992" y="1856185"/>
            <a:ext cx="566182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Time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701609" y="4247609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288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987150" y="4247612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650,072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852446" y="4247608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0.564724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1805634" y="4243595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288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360378" y="4259636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288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8712084" y="4259639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644,405</a:t>
            </a:r>
          </a:p>
        </p:txBody>
      </p:sp>
      <p:sp>
        <p:nvSpPr>
          <p:cNvPr id="55" name="矩形 54"/>
          <p:cNvSpPr/>
          <p:nvPr/>
        </p:nvSpPr>
        <p:spPr>
          <a:xfrm>
            <a:off x="9559780" y="4259635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0.560242</a:t>
            </a:r>
            <a:endParaRPr lang="en-US" altLang="zh-CN" sz="1400" b="1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468213" y="5282629"/>
            <a:ext cx="11327931" cy="0"/>
          </a:xfrm>
          <a:prstGeom prst="line">
            <a:avLst/>
          </a:prstGeom>
          <a:ln>
            <a:solidFill>
              <a:srgbClr val="CFF0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484840" y="4700739"/>
            <a:ext cx="11327931" cy="0"/>
          </a:xfrm>
          <a:prstGeom prst="line">
            <a:avLst/>
          </a:prstGeom>
          <a:ln>
            <a:solidFill>
              <a:srgbClr val="CFF0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568467" y="4230193"/>
            <a:ext cx="748923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en-US" sz="1200" dirty="0" smtClean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PKU-m1</a:t>
            </a:r>
            <a:endParaRPr lang="x-none" altLang="en-US" sz="1200" dirty="0" smtClean="0">
              <a:solidFill>
                <a:srgbClr val="394A57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585017" y="4845334"/>
            <a:ext cx="69923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en-US" sz="1200" dirty="0" smtClean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PKU-n1</a:t>
            </a:r>
            <a:endParaRPr lang="x-none" altLang="en-US" sz="1200" dirty="0" smtClean="0">
              <a:solidFill>
                <a:srgbClr val="394A57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cxnSp>
        <p:nvCxnSpPr>
          <p:cNvPr id="74" name="直接连接符 73"/>
          <p:cNvCxnSpPr/>
          <p:nvPr/>
        </p:nvCxnSpPr>
        <p:spPr>
          <a:xfrm>
            <a:off x="470984" y="5825729"/>
            <a:ext cx="11327931" cy="0"/>
          </a:xfrm>
          <a:prstGeom prst="line">
            <a:avLst/>
          </a:prstGeom>
          <a:ln>
            <a:solidFill>
              <a:srgbClr val="CFF0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/>
          <p:cNvSpPr/>
          <p:nvPr/>
        </p:nvSpPr>
        <p:spPr>
          <a:xfrm>
            <a:off x="552664" y="5388434"/>
            <a:ext cx="1135247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en-US" sz="1200" dirty="0" smtClean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Huludao-n15</a:t>
            </a:r>
            <a:endParaRPr lang="x-none" altLang="en-US" sz="1200" dirty="0" smtClean="0">
              <a:solidFill>
                <a:srgbClr val="394A57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2712693" y="4857207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350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3998234" y="4857210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622,243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4855217" y="4857206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0.471467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816718" y="4853193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350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7260054" y="4869234"/>
            <a:ext cx="70564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TODO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8785686" y="4869237"/>
            <a:ext cx="70564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TODO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9683075" y="4869233"/>
            <a:ext cx="70564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TODO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2712692" y="5380917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244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3998233" y="5380920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667,029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4855216" y="5380916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0.529639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816717" y="5376903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248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371461" y="5392944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6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248</a:t>
            </a:r>
            <a:endParaRPr lang="en-US" altLang="zh-CN" sz="1400" b="1" dirty="0" smtClean="0">
              <a:solidFill>
                <a:schemeClr val="accent6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723167" y="5392947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647,101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9570863" y="5392943"/>
            <a:ext cx="930063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0.520202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5812715" y="2436540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10m 39s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5815485" y="3004578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</a:t>
            </a:r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h </a:t>
            </a:r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28</a:t>
            </a:r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m 43s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815488" y="3644657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5</a:t>
            </a:r>
            <a:r>
              <a:rPr lang="en-US" altLang="zh-CN" sz="1400" b="1" dirty="0" smtClean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h 23m 10s</a:t>
            </a:r>
            <a:endParaRPr lang="en-US" altLang="zh-CN" sz="1400" b="1" dirty="0" smtClean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5815488" y="4251484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32m 10s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5815486" y="4850005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6h 17m 09s</a:t>
            </a:r>
            <a:endParaRPr lang="en-US" altLang="zh-CN" sz="1400" b="1" dirty="0" smtClean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5815487" y="5373702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40m 07s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10553554" y="2439312"/>
            <a:ext cx="1019831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5m 39s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10506631" y="3007350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</a:t>
            </a:r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h 21m </a:t>
            </a:r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</a:t>
            </a:r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9s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10556327" y="3647429"/>
            <a:ext cx="1019831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</a:t>
            </a:r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h </a:t>
            </a:r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7</a:t>
            </a:r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m 13s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10506634" y="4254256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</a:t>
            </a:r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30m</a:t>
            </a:r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 49s</a:t>
            </a:r>
          </a:p>
        </p:txBody>
      </p:sp>
      <p:sp>
        <p:nvSpPr>
          <p:cNvPr id="127" name="矩形 126"/>
          <p:cNvSpPr/>
          <p:nvPr/>
        </p:nvSpPr>
        <p:spPr>
          <a:xfrm>
            <a:off x="10713420" y="4852777"/>
            <a:ext cx="705642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TODO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10506633" y="5376474"/>
            <a:ext cx="111921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2h 37m 10s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3293523" y="1863255"/>
            <a:ext cx="665247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Points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34" name="矩形 133"/>
          <p:cNvSpPr/>
          <p:nvPr/>
        </p:nvSpPr>
        <p:spPr>
          <a:xfrm>
            <a:off x="3159449" y="2436538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476,853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3163458" y="3000955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559,065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3159448" y="3632463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468,978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3153909" y="4242066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422,158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3164993" y="4851664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479,813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3164992" y="5375374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484,229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8034539" y="1866028"/>
            <a:ext cx="665247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  <a:cs typeface="Arial" charset="0"/>
              </a:rPr>
              <a:t>Points</a:t>
            </a:r>
            <a:endParaRPr lang="en-US" altLang="zh-CN" sz="1200" b="1" dirty="0">
              <a:solidFill>
                <a:schemeClr val="bg1"/>
              </a:solidFill>
              <a:latin typeface="微软雅黑" charset="-122"/>
              <a:ea typeface="微软雅黑" charset="-122"/>
              <a:cs typeface="Arial" charset="0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7900465" y="2464250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473,056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7904474" y="3028667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554,449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7" name="矩形 146"/>
          <p:cNvSpPr/>
          <p:nvPr/>
        </p:nvSpPr>
        <p:spPr>
          <a:xfrm>
            <a:off x="7900464" y="3660175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6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469,371</a:t>
            </a:r>
            <a:endParaRPr lang="en-US" altLang="zh-CN" sz="1400" b="1" dirty="0" smtClean="0">
              <a:solidFill>
                <a:schemeClr val="accent6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8" name="矩形 147"/>
          <p:cNvSpPr/>
          <p:nvPr/>
        </p:nvSpPr>
        <p:spPr>
          <a:xfrm>
            <a:off x="7894926" y="4269778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420,044</a:t>
            </a:r>
            <a:endParaRPr lang="en-US" altLang="zh-CN" sz="1400" b="1" dirty="0" smtClean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49" name="矩形 148"/>
          <p:cNvSpPr/>
          <p:nvPr/>
        </p:nvSpPr>
        <p:spPr>
          <a:xfrm>
            <a:off x="8079935" y="4879376"/>
            <a:ext cx="48282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28333C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350</a:t>
            </a:r>
            <a:endParaRPr lang="en-US" altLang="zh-CN" sz="1400" b="1" dirty="0" smtClean="0">
              <a:solidFill>
                <a:srgbClr val="28333C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50" name="矩形 149"/>
          <p:cNvSpPr/>
          <p:nvPr/>
        </p:nvSpPr>
        <p:spPr>
          <a:xfrm>
            <a:off x="7906008" y="5386460"/>
            <a:ext cx="830677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chemeClr val="accent6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charset="0"/>
              </a:rPr>
              <a:t>484,915</a:t>
            </a:r>
            <a:endParaRPr lang="en-US" altLang="zh-CN" sz="1400" b="1" dirty="0" smtClean="0">
              <a:solidFill>
                <a:schemeClr val="accent6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Arial" charset="0"/>
            </a:endParaRPr>
          </a:p>
        </p:txBody>
      </p:sp>
      <p:sp>
        <p:nvSpPr>
          <p:cNvPr id="151" name="矩形 22"/>
          <p:cNvSpPr/>
          <p:nvPr/>
        </p:nvSpPr>
        <p:spPr>
          <a:xfrm>
            <a:off x="490423" y="6016199"/>
            <a:ext cx="94629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Black</a:t>
            </a:r>
            <a:r>
              <a:rPr lang="en-US" altLang="en-US" sz="10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:  Normal/Unchanged Value 	</a:t>
            </a:r>
            <a:r>
              <a:rPr lang="en-US" altLang="en-US" sz="1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Red</a:t>
            </a:r>
            <a:r>
              <a:rPr lang="en-US" altLang="en-US" sz="10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: Exception Value	</a:t>
            </a:r>
            <a:r>
              <a:rPr lang="en-US" altLang="en-US" sz="1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Green</a:t>
            </a:r>
            <a:r>
              <a:rPr lang="en-US" altLang="en-US" sz="10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: Increased Value	</a:t>
            </a:r>
            <a:r>
              <a:rPr lang="en-US" altLang="en-US" sz="1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Blue</a:t>
            </a:r>
            <a:r>
              <a:rPr lang="en-US" altLang="en-US" sz="10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: Decreased Value</a:t>
            </a:r>
            <a:r>
              <a:rPr lang="en-US" altLang="en-US" sz="1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	</a:t>
            </a:r>
            <a:endParaRPr lang="x-none" altLang="en-US" sz="1400" dirty="0" smtClean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584676" y="409857"/>
            <a:ext cx="9022649" cy="267238"/>
            <a:chOff x="2331650" y="3295381"/>
            <a:chExt cx="9022649" cy="267238"/>
          </a:xfrm>
          <a:solidFill>
            <a:srgbClr val="53BAE9"/>
          </a:solidFill>
        </p:grpSpPr>
        <p:sp>
          <p:nvSpPr>
            <p:cNvPr id="35" name="椭圆 34"/>
            <p:cNvSpPr/>
            <p:nvPr/>
          </p:nvSpPr>
          <p:spPr>
            <a:xfrm rot="10800000">
              <a:off x="4045590" y="3295381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0800000">
              <a:off x="3407467" y="3328786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0800000">
              <a:off x="2836154" y="3362190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0800000">
              <a:off x="233165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373122" y="3295382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0078054" y="3328787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0716176" y="3362191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128749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839899" y="281866"/>
            <a:ext cx="251222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Result</a:t>
            </a:r>
            <a:r>
              <a:rPr lang="zh-CN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 </a:t>
            </a:r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Display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57288"/>
            <a:ext cx="10515600" cy="501967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nodejs</a:t>
            </a:r>
            <a:r>
              <a:rPr kumimoji="1" lang="zh-CN" altLang="en-US" dirty="0" smtClean="0"/>
              <a:t>搭建一个本地网站进行结果展示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multer</a:t>
            </a:r>
            <a:r>
              <a:rPr kumimoji="1" lang="zh-CN" altLang="en-US" dirty="0" smtClean="0"/>
              <a:t>来处理文件的上传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WebGL</a:t>
            </a:r>
            <a:r>
              <a:rPr kumimoji="1" lang="zh-CN" altLang="en-US" dirty="0" smtClean="0"/>
              <a:t>来处理模型的导入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three.js</a:t>
            </a:r>
            <a:r>
              <a:rPr kumimoji="1" lang="zh-CN" altLang="en-US" dirty="0" smtClean="0"/>
              <a:t>来导入模型，读取模型的点位置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使用</a:t>
            </a:r>
            <a:r>
              <a:rPr kumimoji="1" lang="en-US" altLang="zh-CN" dirty="0" err="1" smtClean="0"/>
              <a:t>PointsMaterial</a:t>
            </a:r>
            <a:r>
              <a:rPr kumimoji="1" lang="zh-CN" altLang="en-US" dirty="0" smtClean="0"/>
              <a:t>来渲染模型的颜色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canvas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页面</a:t>
            </a:r>
            <a:r>
              <a:rPr kumimoji="1" lang="zh-CN" altLang="en-US" smtClean="0"/>
              <a:t>展示模型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controller</a:t>
            </a:r>
            <a:r>
              <a:rPr kumimoji="1" lang="zh-CN" altLang="en-US" dirty="0" smtClean="0"/>
              <a:t>来添加模型控制，可以对模型进行旋转平移操作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3443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584676" y="409857"/>
            <a:ext cx="9022649" cy="267238"/>
            <a:chOff x="2331650" y="3295381"/>
            <a:chExt cx="9022649" cy="267238"/>
          </a:xfrm>
          <a:solidFill>
            <a:srgbClr val="53BAE9"/>
          </a:solidFill>
        </p:grpSpPr>
        <p:sp>
          <p:nvSpPr>
            <p:cNvPr id="35" name="椭圆 34"/>
            <p:cNvSpPr/>
            <p:nvPr/>
          </p:nvSpPr>
          <p:spPr>
            <a:xfrm rot="10800000">
              <a:off x="4045590" y="3295381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0800000">
              <a:off x="3407467" y="3328786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0800000">
              <a:off x="2836154" y="3362190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0800000">
              <a:off x="233165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373122" y="3295382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0078054" y="3328787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0716176" y="3362191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128749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760547" y="281866"/>
            <a:ext cx="267092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Upload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639" y="899023"/>
            <a:ext cx="7426739" cy="504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94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584676" y="409857"/>
            <a:ext cx="9022649" cy="267238"/>
            <a:chOff x="2331650" y="3295381"/>
            <a:chExt cx="9022649" cy="267238"/>
          </a:xfrm>
          <a:solidFill>
            <a:srgbClr val="53BAE9"/>
          </a:solidFill>
        </p:grpSpPr>
        <p:sp>
          <p:nvSpPr>
            <p:cNvPr id="35" name="椭圆 34"/>
            <p:cNvSpPr/>
            <p:nvPr/>
          </p:nvSpPr>
          <p:spPr>
            <a:xfrm rot="10800000">
              <a:off x="4045590" y="3295381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0800000">
              <a:off x="3407467" y="3328786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0800000">
              <a:off x="2836154" y="3362190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0800000">
              <a:off x="233165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373122" y="3295382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0078054" y="3328787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0716176" y="3362191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128749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782989" y="281866"/>
            <a:ext cx="262604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Display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4" name="Picture 3" descr="resul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270" y="875030"/>
            <a:ext cx="9472930" cy="536067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 23"/>
          <p:cNvSpPr/>
          <p:nvPr/>
        </p:nvSpPr>
        <p:spPr>
          <a:xfrm rot="900000">
            <a:off x="5549532" y="5828665"/>
            <a:ext cx="1092937" cy="755668"/>
          </a:xfrm>
          <a:custGeom>
            <a:avLst/>
            <a:gdLst>
              <a:gd name="connsiteX0" fmla="*/ 811844 w 815110"/>
              <a:gd name="connsiteY0" fmla="*/ 0 h 753851"/>
              <a:gd name="connsiteX1" fmla="*/ 811221 w 815110"/>
              <a:gd name="connsiteY1" fmla="*/ 3357 h 753851"/>
              <a:gd name="connsiteX2" fmla="*/ 815110 w 815110"/>
              <a:gd name="connsiteY2" fmla="*/ 1718 h 753851"/>
              <a:gd name="connsiteX3" fmla="*/ 810512 w 815110"/>
              <a:gd name="connsiteY3" fmla="*/ 7176 h 753851"/>
              <a:gd name="connsiteX4" fmla="*/ 674407 w 815110"/>
              <a:gd name="connsiteY4" fmla="*/ 740510 h 753851"/>
              <a:gd name="connsiteX5" fmla="*/ 421276 w 815110"/>
              <a:gd name="connsiteY5" fmla="*/ 621270 h 753851"/>
              <a:gd name="connsiteX6" fmla="*/ 293771 w 815110"/>
              <a:gd name="connsiteY6" fmla="*/ 753851 h 753851"/>
              <a:gd name="connsiteX7" fmla="*/ 336279 w 815110"/>
              <a:gd name="connsiteY7" fmla="*/ 581231 h 753851"/>
              <a:gd name="connsiteX8" fmla="*/ 335005 w 815110"/>
              <a:gd name="connsiteY8" fmla="*/ 580631 h 753851"/>
              <a:gd name="connsiteX9" fmla="*/ 337035 w 815110"/>
              <a:gd name="connsiteY9" fmla="*/ 578159 h 753851"/>
              <a:gd name="connsiteX10" fmla="*/ 337278 w 815110"/>
              <a:gd name="connsiteY10" fmla="*/ 577173 h 753851"/>
              <a:gd name="connsiteX11" fmla="*/ 337691 w 815110"/>
              <a:gd name="connsiteY11" fmla="*/ 577360 h 753851"/>
              <a:gd name="connsiteX12" fmla="*/ 628627 w 815110"/>
              <a:gd name="connsiteY12" fmla="*/ 223097 h 753851"/>
              <a:gd name="connsiteX13" fmla="*/ 609342 w 815110"/>
              <a:gd name="connsiteY13" fmla="*/ 245991 h 753851"/>
              <a:gd name="connsiteX14" fmla="*/ 266398 w 815110"/>
              <a:gd name="connsiteY14" fmla="*/ 517542 h 753851"/>
              <a:gd name="connsiteX15" fmla="*/ 0 w 815110"/>
              <a:gd name="connsiteY15" fmla="*/ 345175 h 753851"/>
              <a:gd name="connsiteX16" fmla="*/ 807958 w 815110"/>
              <a:gd name="connsiteY16" fmla="*/ 4731 h 7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15110" h="753851">
                <a:moveTo>
                  <a:pt x="811844" y="0"/>
                </a:moveTo>
                <a:lnTo>
                  <a:pt x="811221" y="3357"/>
                </a:lnTo>
                <a:lnTo>
                  <a:pt x="815110" y="1718"/>
                </a:lnTo>
                <a:lnTo>
                  <a:pt x="810512" y="7176"/>
                </a:lnTo>
                <a:lnTo>
                  <a:pt x="674407" y="740510"/>
                </a:lnTo>
                <a:lnTo>
                  <a:pt x="421276" y="621270"/>
                </a:lnTo>
                <a:lnTo>
                  <a:pt x="293771" y="753851"/>
                </a:lnTo>
                <a:lnTo>
                  <a:pt x="336279" y="581231"/>
                </a:lnTo>
                <a:lnTo>
                  <a:pt x="335005" y="580631"/>
                </a:lnTo>
                <a:lnTo>
                  <a:pt x="337035" y="578159"/>
                </a:lnTo>
                <a:lnTo>
                  <a:pt x="337278" y="577173"/>
                </a:lnTo>
                <a:lnTo>
                  <a:pt x="337691" y="577360"/>
                </a:lnTo>
                <a:lnTo>
                  <a:pt x="628627" y="223097"/>
                </a:lnTo>
                <a:lnTo>
                  <a:pt x="609342" y="245991"/>
                </a:lnTo>
                <a:lnTo>
                  <a:pt x="266398" y="517542"/>
                </a:lnTo>
                <a:lnTo>
                  <a:pt x="0" y="345175"/>
                </a:lnTo>
                <a:lnTo>
                  <a:pt x="807958" y="4731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50000"/>
                </a:schemeClr>
              </a:gs>
              <a:gs pos="0">
                <a:schemeClr val="bg1"/>
              </a:gs>
            </a:gsLst>
            <a:lin ang="13500000" scaled="1"/>
            <a:tileRect/>
          </a:gradFill>
          <a:ln>
            <a:solidFill>
              <a:srgbClr val="53BA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4580201" y="761939"/>
            <a:ext cx="3031599" cy="9845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400" dirty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CONTENTS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2416736" y="2877582"/>
            <a:ext cx="1461198" cy="42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-122"/>
              </a:rPr>
              <a:t>PART</a:t>
            </a:r>
            <a:r>
              <a:rPr lang="zh-CN" altLang="en-US" dirty="0">
                <a:latin typeface="+mj-lt"/>
                <a:ea typeface="微软雅黑" charset="-122"/>
              </a:rPr>
              <a:t> </a:t>
            </a:r>
            <a:r>
              <a:rPr lang="en-US" altLang="zh-CN" dirty="0" smtClean="0">
                <a:latin typeface="+mj-lt"/>
                <a:ea typeface="微软雅黑" charset="-122"/>
              </a:rPr>
              <a:t>2</a:t>
            </a:r>
            <a:endParaRPr lang="zh-CN" altLang="en-US" dirty="0">
              <a:latin typeface="+mj-lt"/>
              <a:ea typeface="微软雅黑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420919" y="4858782"/>
            <a:ext cx="1405108" cy="42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-122"/>
              </a:rPr>
              <a:t>PART</a:t>
            </a:r>
            <a:r>
              <a:rPr lang="zh-CN" altLang="en-US" dirty="0">
                <a:latin typeface="+mj-lt"/>
                <a:ea typeface="微软雅黑" charset="-122"/>
              </a:rPr>
              <a:t> </a:t>
            </a:r>
            <a:r>
              <a:rPr lang="en-US" altLang="zh-CN" dirty="0" smtClean="0">
                <a:latin typeface="+mj-lt"/>
                <a:ea typeface="微软雅黑" charset="-122"/>
              </a:rPr>
              <a:t>4</a:t>
            </a:r>
            <a:endParaRPr kumimoji="1" lang="zh-CN" altLang="en-US" dirty="0">
              <a:latin typeface="+mj-lt"/>
              <a:ea typeface="微软雅黑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272300" y="2984598"/>
            <a:ext cx="4000712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sz="2800" b="1" dirty="0" smtClean="0">
                <a:latin typeface="+mj-lt"/>
                <a:ea typeface="微软雅黑" charset="-122"/>
              </a:rPr>
              <a:t>Semantic Segmentation</a:t>
            </a:r>
            <a:endParaRPr lang="zh-CN" altLang="en-US" sz="2800" b="1" dirty="0">
              <a:latin typeface="+mj-lt"/>
              <a:ea typeface="微软雅黑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277477" y="3965565"/>
            <a:ext cx="3855835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sz="2800" b="1" dirty="0" smtClean="0">
                <a:latin typeface="+mj-lt"/>
                <a:ea typeface="微软雅黑" charset="-122"/>
              </a:rPr>
              <a:t>Structure from Motion</a:t>
            </a:r>
            <a:endParaRPr lang="zh-CN" altLang="en-US" sz="2800" b="1" dirty="0">
              <a:latin typeface="+mj-lt"/>
              <a:ea typeface="微软雅黑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990147" y="4955860"/>
            <a:ext cx="338939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sz="2800" b="1" dirty="0" smtClean="0">
                <a:latin typeface="+mj-lt"/>
                <a:ea typeface="微软雅黑" charset="-122"/>
              </a:rPr>
              <a:t>Results Display</a:t>
            </a:r>
            <a:endParaRPr kumimoji="1" lang="zh-CN" altLang="en-US" sz="2800" b="1" dirty="0">
              <a:latin typeface="+mj-lt"/>
              <a:ea typeface="微软雅黑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351847" y="3352866"/>
            <a:ext cx="1638300" cy="11334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2361176" y="5300739"/>
            <a:ext cx="1638300" cy="11334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314730" y="3854139"/>
            <a:ext cx="1587032" cy="42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-122"/>
              </a:rPr>
              <a:t>PART</a:t>
            </a:r>
            <a:r>
              <a:rPr lang="zh-CN" altLang="en-US" dirty="0">
                <a:latin typeface="+mj-lt"/>
                <a:ea typeface="微软雅黑" charset="-122"/>
              </a:rPr>
              <a:t> </a:t>
            </a:r>
            <a:r>
              <a:rPr lang="en-US" altLang="zh-CN" dirty="0" smtClean="0">
                <a:latin typeface="+mj-lt"/>
                <a:ea typeface="微软雅黑" charset="-122"/>
              </a:rPr>
              <a:t>3</a:t>
            </a:r>
            <a:endParaRPr lang="zh-CN" altLang="en-US" dirty="0">
              <a:latin typeface="+mj-lt"/>
              <a:ea typeface="微软雅黑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51847" y="4329423"/>
            <a:ext cx="1638300" cy="1133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459019" y="1950482"/>
            <a:ext cx="1405108" cy="42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dirty="0">
                <a:latin typeface="+mj-lt"/>
                <a:ea typeface="微软雅黑" charset="-122"/>
              </a:rPr>
              <a:t>PART</a:t>
            </a:r>
            <a:r>
              <a:rPr lang="zh-CN" altLang="en-US" dirty="0">
                <a:latin typeface="+mj-lt"/>
                <a:ea typeface="微软雅黑" charset="-122"/>
              </a:rPr>
              <a:t> </a:t>
            </a:r>
            <a:r>
              <a:rPr lang="en-US" altLang="zh-CN" dirty="0" smtClean="0">
                <a:latin typeface="+mj-lt"/>
                <a:ea typeface="微软雅黑" charset="-122"/>
              </a:rPr>
              <a:t>1</a:t>
            </a:r>
            <a:endParaRPr kumimoji="1" lang="zh-CN" altLang="en-US" dirty="0">
              <a:latin typeface="+mj-lt"/>
              <a:ea typeface="微软雅黑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26027" y="2083849"/>
            <a:ext cx="3389393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8965">
              <a:lnSpc>
                <a:spcPct val="130000"/>
              </a:lnSpc>
            </a:pPr>
            <a:r>
              <a:rPr lang="en-US" altLang="zh-CN" sz="2800" b="1" dirty="0" smtClean="0">
                <a:latin typeface="+mj-lt"/>
                <a:ea typeface="微软雅黑" charset="-122"/>
              </a:rPr>
              <a:t>Introduction</a:t>
            </a:r>
            <a:endParaRPr kumimoji="1" lang="zh-CN" altLang="en-US" sz="2800" b="1" dirty="0">
              <a:latin typeface="+mj-lt"/>
              <a:ea typeface="微软雅黑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361176" y="2425766"/>
            <a:ext cx="1638300" cy="113341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584676" y="409857"/>
            <a:ext cx="9022649" cy="267238"/>
            <a:chOff x="2331650" y="3295381"/>
            <a:chExt cx="9022649" cy="267238"/>
          </a:xfrm>
          <a:solidFill>
            <a:srgbClr val="53BAE9"/>
          </a:solidFill>
        </p:grpSpPr>
        <p:sp>
          <p:nvSpPr>
            <p:cNvPr id="35" name="椭圆 34"/>
            <p:cNvSpPr/>
            <p:nvPr/>
          </p:nvSpPr>
          <p:spPr>
            <a:xfrm rot="10800000">
              <a:off x="4045590" y="3295381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0800000">
              <a:off x="3407467" y="3328786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0800000">
              <a:off x="2836154" y="3362190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10800000">
              <a:off x="233165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373122" y="3295382"/>
              <a:ext cx="267237" cy="267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0078054" y="3328787"/>
              <a:ext cx="200428" cy="2004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0716176" y="3362191"/>
              <a:ext cx="133619" cy="133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1287490" y="3395595"/>
              <a:ext cx="66809" cy="668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782988" y="281866"/>
            <a:ext cx="262604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Model Display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017" y="1825625"/>
            <a:ext cx="7387966" cy="4351338"/>
          </a:xfr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939800"/>
            <a:ext cx="9728200" cy="4978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0" y="1282700"/>
            <a:ext cx="54610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498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988175" y="281866"/>
            <a:ext cx="221567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Future Work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矩形 19"/>
          <p:cNvSpPr/>
          <p:nvPr/>
        </p:nvSpPr>
        <p:spPr>
          <a:xfrm>
            <a:off x="1720215" y="1374140"/>
            <a:ext cx="6071870" cy="48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- Learning semantic features</a:t>
            </a:r>
            <a:endParaRPr lang="x-none" altLang="en-US" sz="2400" dirty="0" smtClean="0"/>
          </a:p>
        </p:txBody>
      </p:sp>
      <p:sp>
        <p:nvSpPr>
          <p:cNvPr id="11" name="矩形 19"/>
          <p:cNvSpPr/>
          <p:nvPr/>
        </p:nvSpPr>
        <p:spPr>
          <a:xfrm>
            <a:off x="1692275" y="2365375"/>
            <a:ext cx="9173210" cy="48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- Dense reconstruction for automatic semantic segmentation</a:t>
            </a:r>
            <a:endParaRPr lang="x-none" altLang="en-US" sz="2400" dirty="0" smtClean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021032" y="281866"/>
            <a:ext cx="214994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References</a:t>
            </a:r>
            <a:endParaRPr lang="zh-CN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558865" y="1248993"/>
            <a:ext cx="9048459" cy="1599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latin typeface="华文细黑" panose="02010600040101010101" pitchFamily="2" charset="-122"/>
                <a:ea typeface="华文细黑" panose="02010600040101010101" pitchFamily="2" charset="-122"/>
                <a:cs typeface="Open Sans" panose="020B0606030504020204" pitchFamily="34" charset="0"/>
              </a:rPr>
              <a:t>[1] </a:t>
            </a:r>
            <a:r>
              <a:rPr lang="en-US" altLang="zh-CN" sz="1400" dirty="0"/>
              <a:t>Noah </a:t>
            </a:r>
            <a:r>
              <a:rPr lang="en-US" altLang="zh-CN" sz="1400" dirty="0" err="1"/>
              <a:t>Snavely</a:t>
            </a:r>
            <a:r>
              <a:rPr lang="en-US" altLang="zh-CN" sz="1400" dirty="0"/>
              <a:t>, Steven M. Seitz, Richard </a:t>
            </a:r>
            <a:r>
              <a:rPr lang="en-US" altLang="zh-CN" sz="1400" dirty="0" err="1"/>
              <a:t>Szeliski</a:t>
            </a:r>
            <a:r>
              <a:rPr lang="en-US" altLang="zh-CN" sz="1400" dirty="0"/>
              <a:t>. </a:t>
            </a:r>
            <a:r>
              <a:rPr lang="en-US" altLang="zh-CN" sz="1400" b="1" dirty="0">
                <a:hlinkClick r:id="rId3"/>
              </a:rPr>
              <a:t>Photo Tourism: Exploring image collections in 3D</a:t>
            </a:r>
            <a:r>
              <a:rPr lang="en-US" altLang="zh-CN" sz="1400" dirty="0"/>
              <a:t>. </a:t>
            </a:r>
            <a:r>
              <a:rPr lang="en-US" altLang="zh-CN" sz="1400" i="1" dirty="0"/>
              <a:t>ACM Transactions on Graphics (Proceedings of SIGGRAPH 2006)</a:t>
            </a:r>
            <a:r>
              <a:rPr lang="en-US" altLang="zh-CN" sz="1400" dirty="0"/>
              <a:t>, 2006</a:t>
            </a:r>
            <a:r>
              <a:rPr lang="en-US" altLang="zh-CN" sz="1400" dirty="0" smtClean="0"/>
              <a:t>.</a:t>
            </a:r>
          </a:p>
          <a:p>
            <a:r>
              <a:rPr lang="en-US" altLang="zh-CN" sz="1400" dirty="0" smtClean="0"/>
              <a:t>[2] </a:t>
            </a:r>
            <a:r>
              <a:rPr lang="en-US" altLang="zh-CN" sz="1400" dirty="0" err="1"/>
              <a:t>Snavely</a:t>
            </a:r>
            <a:r>
              <a:rPr lang="en-US" altLang="zh-CN" sz="1400" dirty="0"/>
              <a:t> K N. Scene reconstruction and visualization from internet photo collections[M]. University of Washington, 2008.</a:t>
            </a:r>
            <a:endParaRPr lang="en-US" altLang="zh-CN" sz="1400" dirty="0" smtClean="0"/>
          </a:p>
          <a:p>
            <a:r>
              <a:rPr lang="en-US" altLang="zh-CN" sz="1400" dirty="0" smtClean="0">
                <a:latin typeface="华文细黑" panose="02010600040101010101" pitchFamily="2" charset="-122"/>
                <a:ea typeface="华文细黑" panose="02010600040101010101" pitchFamily="2" charset="-122"/>
                <a:cs typeface="Open Sans" panose="020B0606030504020204" pitchFamily="34" charset="0"/>
              </a:rPr>
              <a:t>[3] </a:t>
            </a:r>
            <a:r>
              <a:rPr lang="en-US" altLang="zh-CN" sz="1400" dirty="0" err="1"/>
              <a:t>Schönberger</a:t>
            </a:r>
            <a:r>
              <a:rPr lang="en-US" altLang="zh-CN" sz="1400" dirty="0"/>
              <a:t> J L, </a:t>
            </a:r>
            <a:r>
              <a:rPr lang="en-US" altLang="zh-CN" sz="1400" dirty="0" err="1"/>
              <a:t>Frahm</a:t>
            </a:r>
            <a:r>
              <a:rPr lang="en-US" altLang="zh-CN" sz="1400" dirty="0"/>
              <a:t> J M. Structure-from-Motion Revisited[C]// Computer Vision and Pattern Recognition. IEEE, 2016</a:t>
            </a:r>
            <a:r>
              <a:rPr lang="en-US" altLang="zh-CN" sz="1400" dirty="0" smtClean="0"/>
              <a:t>.</a:t>
            </a:r>
          </a:p>
          <a:p>
            <a:endParaRPr lang="zh-CN" altLang="zh-CN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B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-1" y="4882636"/>
            <a:ext cx="12192001" cy="1975365"/>
          </a:xfrm>
          <a:custGeom>
            <a:avLst/>
            <a:gdLst>
              <a:gd name="connsiteX0" fmla="*/ 4353340 w 12192001"/>
              <a:gd name="connsiteY0" fmla="*/ 0 h 1975365"/>
              <a:gd name="connsiteX1" fmla="*/ 5522941 w 12192001"/>
              <a:gd name="connsiteY1" fmla="*/ 551581 h 1975365"/>
              <a:gd name="connsiteX2" fmla="*/ 5532197 w 12192001"/>
              <a:gd name="connsiteY2" fmla="*/ 563959 h 1975365"/>
              <a:gd name="connsiteX3" fmla="*/ 5553053 w 12192001"/>
              <a:gd name="connsiteY3" fmla="*/ 553912 h 1975365"/>
              <a:gd name="connsiteX4" fmla="*/ 6143039 w 12192001"/>
              <a:gd name="connsiteY4" fmla="*/ 434799 h 1975365"/>
              <a:gd name="connsiteX5" fmla="*/ 7214812 w 12192001"/>
              <a:gd name="connsiteY5" fmla="*/ 878743 h 1975365"/>
              <a:gd name="connsiteX6" fmla="*/ 7274619 w 12192001"/>
              <a:gd name="connsiteY6" fmla="*/ 944547 h 1975365"/>
              <a:gd name="connsiteX7" fmla="*/ 7300992 w 12192001"/>
              <a:gd name="connsiteY7" fmla="*/ 901137 h 1975365"/>
              <a:gd name="connsiteX8" fmla="*/ 8776254 w 12192001"/>
              <a:gd name="connsiteY8" fmla="*/ 116746 h 1975365"/>
              <a:gd name="connsiteX9" fmla="*/ 10251516 w 12192001"/>
              <a:gd name="connsiteY9" fmla="*/ 901137 h 1975365"/>
              <a:gd name="connsiteX10" fmla="*/ 10255993 w 12192001"/>
              <a:gd name="connsiteY10" fmla="*/ 908506 h 1975365"/>
              <a:gd name="connsiteX11" fmla="*/ 10332727 w 12192001"/>
              <a:gd name="connsiteY11" fmla="*/ 824077 h 1975365"/>
              <a:gd name="connsiteX12" fmla="*/ 11404501 w 12192001"/>
              <a:gd name="connsiteY12" fmla="*/ 380133 h 1975365"/>
              <a:gd name="connsiteX13" fmla="*/ 12126982 w 12192001"/>
              <a:gd name="connsiteY13" fmla="*/ 563072 h 1975365"/>
              <a:gd name="connsiteX14" fmla="*/ 12192001 w 12192001"/>
              <a:gd name="connsiteY14" fmla="*/ 602572 h 1975365"/>
              <a:gd name="connsiteX15" fmla="*/ 12192001 w 12192001"/>
              <a:gd name="connsiteY15" fmla="*/ 1975365 h 1975365"/>
              <a:gd name="connsiteX16" fmla="*/ 0 w 12192001"/>
              <a:gd name="connsiteY16" fmla="*/ 1975365 h 1975365"/>
              <a:gd name="connsiteX17" fmla="*/ 0 w 12192001"/>
              <a:gd name="connsiteY17" fmla="*/ 204727 h 1975365"/>
              <a:gd name="connsiteX18" fmla="*/ 55205 w 12192001"/>
              <a:gd name="connsiteY18" fmla="*/ 207862 h 1975365"/>
              <a:gd name="connsiteX19" fmla="*/ 1223759 w 12192001"/>
              <a:gd name="connsiteY19" fmla="*/ 843689 h 1975365"/>
              <a:gd name="connsiteX20" fmla="*/ 1311523 w 12192001"/>
              <a:gd name="connsiteY20" fmla="*/ 961054 h 1975365"/>
              <a:gd name="connsiteX21" fmla="*/ 1316220 w 12192001"/>
              <a:gd name="connsiteY21" fmla="*/ 955887 h 1975365"/>
              <a:gd name="connsiteX22" fmla="*/ 2574237 w 12192001"/>
              <a:gd name="connsiteY22" fmla="*/ 434799 h 1975365"/>
              <a:gd name="connsiteX23" fmla="*/ 3103288 w 12192001"/>
              <a:gd name="connsiteY23" fmla="*/ 514784 h 1975365"/>
              <a:gd name="connsiteX24" fmla="*/ 3188753 w 12192001"/>
              <a:gd name="connsiteY24" fmla="*/ 546065 h 1975365"/>
              <a:gd name="connsiteX25" fmla="*/ 3281567 w 12192001"/>
              <a:gd name="connsiteY25" fmla="*/ 443944 h 1975365"/>
              <a:gd name="connsiteX26" fmla="*/ 4353340 w 12192001"/>
              <a:gd name="connsiteY26" fmla="*/ 0 h 197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192001" h="1975365">
                <a:moveTo>
                  <a:pt x="4353340" y="0"/>
                </a:moveTo>
                <a:cubicBezTo>
                  <a:pt x="4824213" y="0"/>
                  <a:pt x="5244936" y="214716"/>
                  <a:pt x="5522941" y="551581"/>
                </a:cubicBezTo>
                <a:lnTo>
                  <a:pt x="5532197" y="563959"/>
                </a:lnTo>
                <a:lnTo>
                  <a:pt x="5553053" y="553912"/>
                </a:lnTo>
                <a:cubicBezTo>
                  <a:pt x="5734391" y="477212"/>
                  <a:pt x="5933762" y="434799"/>
                  <a:pt x="6143039" y="434799"/>
                </a:cubicBezTo>
                <a:cubicBezTo>
                  <a:pt x="6561592" y="434799"/>
                  <a:pt x="6940521" y="604452"/>
                  <a:pt x="7214812" y="878743"/>
                </a:cubicBezTo>
                <a:lnTo>
                  <a:pt x="7274619" y="944547"/>
                </a:lnTo>
                <a:lnTo>
                  <a:pt x="7300992" y="901137"/>
                </a:lnTo>
                <a:cubicBezTo>
                  <a:pt x="7620710" y="427892"/>
                  <a:pt x="8162146" y="116746"/>
                  <a:pt x="8776254" y="116746"/>
                </a:cubicBezTo>
                <a:cubicBezTo>
                  <a:pt x="9390362" y="116746"/>
                  <a:pt x="9931798" y="427892"/>
                  <a:pt x="10251516" y="901137"/>
                </a:cubicBezTo>
                <a:lnTo>
                  <a:pt x="10255993" y="908506"/>
                </a:lnTo>
                <a:lnTo>
                  <a:pt x="10332727" y="824077"/>
                </a:lnTo>
                <a:cubicBezTo>
                  <a:pt x="10607018" y="549786"/>
                  <a:pt x="10985947" y="380133"/>
                  <a:pt x="11404501" y="380133"/>
                </a:cubicBezTo>
                <a:cubicBezTo>
                  <a:pt x="11666097" y="380133"/>
                  <a:pt x="11912215" y="446404"/>
                  <a:pt x="12126982" y="563072"/>
                </a:cubicBezTo>
                <a:lnTo>
                  <a:pt x="12192001" y="602572"/>
                </a:lnTo>
                <a:lnTo>
                  <a:pt x="12192001" y="1975365"/>
                </a:lnTo>
                <a:lnTo>
                  <a:pt x="0" y="1975365"/>
                </a:lnTo>
                <a:lnTo>
                  <a:pt x="0" y="204727"/>
                </a:lnTo>
                <a:lnTo>
                  <a:pt x="55205" y="207862"/>
                </a:lnTo>
                <a:cubicBezTo>
                  <a:pt x="524453" y="261507"/>
                  <a:pt x="938234" y="497713"/>
                  <a:pt x="1223759" y="843689"/>
                </a:cubicBezTo>
                <a:lnTo>
                  <a:pt x="1311523" y="961054"/>
                </a:lnTo>
                <a:lnTo>
                  <a:pt x="1316220" y="955887"/>
                </a:lnTo>
                <a:cubicBezTo>
                  <a:pt x="1638174" y="633932"/>
                  <a:pt x="2082950" y="434799"/>
                  <a:pt x="2574237" y="434799"/>
                </a:cubicBezTo>
                <a:cubicBezTo>
                  <a:pt x="2758469" y="434799"/>
                  <a:pt x="2936161" y="462802"/>
                  <a:pt x="3103288" y="514784"/>
                </a:cubicBezTo>
                <a:lnTo>
                  <a:pt x="3188753" y="546065"/>
                </a:lnTo>
                <a:lnTo>
                  <a:pt x="3281567" y="443944"/>
                </a:lnTo>
                <a:cubicBezTo>
                  <a:pt x="3555858" y="169652"/>
                  <a:pt x="3934787" y="0"/>
                  <a:pt x="4353340" y="0"/>
                </a:cubicBezTo>
                <a:close/>
              </a:path>
            </a:pathLst>
          </a:custGeom>
          <a:gradFill>
            <a:gsLst>
              <a:gs pos="0">
                <a:srgbClr val="E5EEF3">
                  <a:alpha val="50000"/>
                </a:srgbClr>
              </a:gs>
              <a:gs pos="100000">
                <a:srgbClr val="E1EBF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1" y="5412809"/>
            <a:ext cx="12192000" cy="1445191"/>
          </a:xfrm>
          <a:custGeom>
            <a:avLst/>
            <a:gdLst>
              <a:gd name="connsiteX0" fmla="*/ 3397688 w 12192000"/>
              <a:gd name="connsiteY0" fmla="*/ 0 h 1445191"/>
              <a:gd name="connsiteX1" fmla="*/ 4028686 w 12192000"/>
              <a:gd name="connsiteY1" fmla="*/ 335498 h 1445191"/>
              <a:gd name="connsiteX2" fmla="*/ 4064859 w 12192000"/>
              <a:gd name="connsiteY2" fmla="*/ 402142 h 1445191"/>
              <a:gd name="connsiteX3" fmla="*/ 4184991 w 12192000"/>
              <a:gd name="connsiteY3" fmla="*/ 336937 h 1445191"/>
              <a:gd name="connsiteX4" fmla="*/ 4481190 w 12192000"/>
              <a:gd name="connsiteY4" fmla="*/ 277137 h 1445191"/>
              <a:gd name="connsiteX5" fmla="*/ 5112188 w 12192000"/>
              <a:gd name="connsiteY5" fmla="*/ 612635 h 1445191"/>
              <a:gd name="connsiteX6" fmla="*/ 5112268 w 12192000"/>
              <a:gd name="connsiteY6" fmla="*/ 612785 h 1445191"/>
              <a:gd name="connsiteX7" fmla="*/ 5138627 w 12192000"/>
              <a:gd name="connsiteY7" fmla="*/ 564223 h 1445191"/>
              <a:gd name="connsiteX8" fmla="*/ 5943603 w 12192000"/>
              <a:gd name="connsiteY8" fmla="*/ 136221 h 1445191"/>
              <a:gd name="connsiteX9" fmla="*/ 6406326 w 12192000"/>
              <a:gd name="connsiteY9" fmla="*/ 253387 h 1445191"/>
              <a:gd name="connsiteX10" fmla="*/ 6446733 w 12192000"/>
              <a:gd name="connsiteY10" fmla="*/ 277935 h 1445191"/>
              <a:gd name="connsiteX11" fmla="*/ 6492158 w 12192000"/>
              <a:gd name="connsiteY11" fmla="*/ 222879 h 1445191"/>
              <a:gd name="connsiteX12" fmla="*/ 7030236 w 12192000"/>
              <a:gd name="connsiteY12" fmla="*/ 0 h 1445191"/>
              <a:gd name="connsiteX13" fmla="*/ 7568314 w 12192000"/>
              <a:gd name="connsiteY13" fmla="*/ 222879 h 1445191"/>
              <a:gd name="connsiteX14" fmla="*/ 7608074 w 12192000"/>
              <a:gd name="connsiteY14" fmla="*/ 271069 h 1445191"/>
              <a:gd name="connsiteX15" fmla="*/ 7616564 w 12192000"/>
              <a:gd name="connsiteY15" fmla="*/ 265911 h 1445191"/>
              <a:gd name="connsiteX16" fmla="*/ 8079289 w 12192000"/>
              <a:gd name="connsiteY16" fmla="*/ 148745 h 1445191"/>
              <a:gd name="connsiteX17" fmla="*/ 8813332 w 12192000"/>
              <a:gd name="connsiteY17" fmla="*/ 484217 h 1445191"/>
              <a:gd name="connsiteX18" fmla="*/ 8909108 w 12192000"/>
              <a:gd name="connsiteY18" fmla="*/ 615575 h 1445191"/>
              <a:gd name="connsiteX19" fmla="*/ 8910704 w 12192000"/>
              <a:gd name="connsiteY19" fmla="*/ 612634 h 1445191"/>
              <a:gd name="connsiteX20" fmla="*/ 9541702 w 12192000"/>
              <a:gd name="connsiteY20" fmla="*/ 277136 h 1445191"/>
              <a:gd name="connsiteX21" fmla="*/ 9967160 w 12192000"/>
              <a:gd name="connsiteY21" fmla="*/ 407095 h 1445191"/>
              <a:gd name="connsiteX22" fmla="*/ 9976306 w 12192000"/>
              <a:gd name="connsiteY22" fmla="*/ 414641 h 1445191"/>
              <a:gd name="connsiteX23" fmla="*/ 10019263 w 12192000"/>
              <a:gd name="connsiteY23" fmla="*/ 335498 h 1445191"/>
              <a:gd name="connsiteX24" fmla="*/ 10650261 w 12192000"/>
              <a:gd name="connsiteY24" fmla="*/ 0 h 1445191"/>
              <a:gd name="connsiteX25" fmla="*/ 11281259 w 12192000"/>
              <a:gd name="connsiteY25" fmla="*/ 335498 h 1445191"/>
              <a:gd name="connsiteX26" fmla="*/ 11306422 w 12192000"/>
              <a:gd name="connsiteY26" fmla="*/ 381858 h 1445191"/>
              <a:gd name="connsiteX27" fmla="*/ 11321378 w 12192000"/>
              <a:gd name="connsiteY27" fmla="*/ 369518 h 1445191"/>
              <a:gd name="connsiteX28" fmla="*/ 11746836 w 12192000"/>
              <a:gd name="connsiteY28" fmla="*/ 239559 h 1445191"/>
              <a:gd name="connsiteX29" fmla="*/ 12172294 w 12192000"/>
              <a:gd name="connsiteY29" fmla="*/ 369518 h 1445191"/>
              <a:gd name="connsiteX30" fmla="*/ 12192000 w 12192000"/>
              <a:gd name="connsiteY30" fmla="*/ 385777 h 1445191"/>
              <a:gd name="connsiteX31" fmla="*/ 12192000 w 12192000"/>
              <a:gd name="connsiteY31" fmla="*/ 1445191 h 1445191"/>
              <a:gd name="connsiteX32" fmla="*/ 0 w 12192000"/>
              <a:gd name="connsiteY32" fmla="*/ 1445191 h 1445191"/>
              <a:gd name="connsiteX33" fmla="*/ 0 w 12192000"/>
              <a:gd name="connsiteY33" fmla="*/ 52120 h 1445191"/>
              <a:gd name="connsiteX34" fmla="*/ 68550 w 12192000"/>
              <a:gd name="connsiteY34" fmla="*/ 79738 h 1445191"/>
              <a:gd name="connsiteX35" fmla="*/ 247175 w 12192000"/>
              <a:gd name="connsiteY35" fmla="*/ 184935 h 1445191"/>
              <a:gd name="connsiteX36" fmla="*/ 338186 w 12192000"/>
              <a:gd name="connsiteY36" fmla="*/ 253847 h 1445191"/>
              <a:gd name="connsiteX37" fmla="*/ 338943 w 12192000"/>
              <a:gd name="connsiteY37" fmla="*/ 253387 h 1445191"/>
              <a:gd name="connsiteX38" fmla="*/ 801669 w 12192000"/>
              <a:gd name="connsiteY38" fmla="*/ 136221 h 1445191"/>
              <a:gd name="connsiteX39" fmla="*/ 1631894 w 12192000"/>
              <a:gd name="connsiteY39" fmla="*/ 603610 h 1445191"/>
              <a:gd name="connsiteX40" fmla="*/ 1638578 w 12192000"/>
              <a:gd name="connsiteY40" fmla="*/ 617070 h 1445191"/>
              <a:gd name="connsiteX41" fmla="*/ 1711200 w 12192000"/>
              <a:gd name="connsiteY41" fmla="*/ 529051 h 1445191"/>
              <a:gd name="connsiteX42" fmla="*/ 2289136 w 12192000"/>
              <a:gd name="connsiteY42" fmla="*/ 289663 h 1445191"/>
              <a:gd name="connsiteX43" fmla="*/ 2695964 w 12192000"/>
              <a:gd name="connsiteY43" fmla="*/ 397949 h 1445191"/>
              <a:gd name="connsiteX44" fmla="*/ 2722727 w 12192000"/>
              <a:gd name="connsiteY44" fmla="*/ 416495 h 1445191"/>
              <a:gd name="connsiteX45" fmla="*/ 2766691 w 12192000"/>
              <a:gd name="connsiteY45" fmla="*/ 335498 h 1445191"/>
              <a:gd name="connsiteX46" fmla="*/ 3397688 w 12192000"/>
              <a:gd name="connsiteY46" fmla="*/ 0 h 144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2192000" h="1445191">
                <a:moveTo>
                  <a:pt x="3397688" y="0"/>
                </a:moveTo>
                <a:cubicBezTo>
                  <a:pt x="3660354" y="0"/>
                  <a:pt x="3891936" y="133083"/>
                  <a:pt x="4028686" y="335498"/>
                </a:cubicBezTo>
                <a:lnTo>
                  <a:pt x="4064859" y="402142"/>
                </a:lnTo>
                <a:lnTo>
                  <a:pt x="4184991" y="336937"/>
                </a:lnTo>
                <a:cubicBezTo>
                  <a:pt x="4276031" y="298430"/>
                  <a:pt x="4376124" y="277137"/>
                  <a:pt x="4481190" y="277137"/>
                </a:cubicBezTo>
                <a:cubicBezTo>
                  <a:pt x="4743855" y="277137"/>
                  <a:pt x="4975438" y="410220"/>
                  <a:pt x="5112188" y="612635"/>
                </a:cubicBezTo>
                <a:lnTo>
                  <a:pt x="5112268" y="612785"/>
                </a:lnTo>
                <a:lnTo>
                  <a:pt x="5138627" y="564223"/>
                </a:lnTo>
                <a:cubicBezTo>
                  <a:pt x="5313082" y="305997"/>
                  <a:pt x="5608515" y="136221"/>
                  <a:pt x="5943603" y="136221"/>
                </a:cubicBezTo>
                <a:cubicBezTo>
                  <a:pt x="6111145" y="136221"/>
                  <a:pt x="6268776" y="178665"/>
                  <a:pt x="6406326" y="253387"/>
                </a:cubicBezTo>
                <a:lnTo>
                  <a:pt x="6446733" y="277935"/>
                </a:lnTo>
                <a:lnTo>
                  <a:pt x="6492158" y="222879"/>
                </a:lnTo>
                <a:cubicBezTo>
                  <a:pt x="6629864" y="85173"/>
                  <a:pt x="6820104" y="0"/>
                  <a:pt x="7030236" y="0"/>
                </a:cubicBezTo>
                <a:cubicBezTo>
                  <a:pt x="7240368" y="0"/>
                  <a:pt x="7430608" y="85173"/>
                  <a:pt x="7568314" y="222879"/>
                </a:cubicBezTo>
                <a:lnTo>
                  <a:pt x="7608074" y="271069"/>
                </a:lnTo>
                <a:lnTo>
                  <a:pt x="7616564" y="265911"/>
                </a:lnTo>
                <a:cubicBezTo>
                  <a:pt x="7754115" y="191189"/>
                  <a:pt x="7911746" y="148745"/>
                  <a:pt x="8079289" y="148745"/>
                </a:cubicBezTo>
                <a:cubicBezTo>
                  <a:pt x="8372490" y="148745"/>
                  <a:pt x="8635332" y="278730"/>
                  <a:pt x="8813332" y="484217"/>
                </a:cubicBezTo>
                <a:lnTo>
                  <a:pt x="8909108" y="615575"/>
                </a:lnTo>
                <a:lnTo>
                  <a:pt x="8910704" y="612634"/>
                </a:lnTo>
                <a:cubicBezTo>
                  <a:pt x="9047454" y="410219"/>
                  <a:pt x="9279036" y="277136"/>
                  <a:pt x="9541702" y="277136"/>
                </a:cubicBezTo>
                <a:cubicBezTo>
                  <a:pt x="9699301" y="277136"/>
                  <a:pt x="9845711" y="325046"/>
                  <a:pt x="9967160" y="407095"/>
                </a:cubicBezTo>
                <a:lnTo>
                  <a:pt x="9976306" y="414641"/>
                </a:lnTo>
                <a:lnTo>
                  <a:pt x="10019263" y="335498"/>
                </a:lnTo>
                <a:cubicBezTo>
                  <a:pt x="10156013" y="133083"/>
                  <a:pt x="10387595" y="0"/>
                  <a:pt x="10650261" y="0"/>
                </a:cubicBezTo>
                <a:cubicBezTo>
                  <a:pt x="10912927" y="0"/>
                  <a:pt x="11144509" y="133083"/>
                  <a:pt x="11281259" y="335498"/>
                </a:cubicBezTo>
                <a:lnTo>
                  <a:pt x="11306422" y="381858"/>
                </a:lnTo>
                <a:lnTo>
                  <a:pt x="11321378" y="369518"/>
                </a:lnTo>
                <a:cubicBezTo>
                  <a:pt x="11442827" y="287469"/>
                  <a:pt x="11589237" y="239559"/>
                  <a:pt x="11746836" y="239559"/>
                </a:cubicBezTo>
                <a:cubicBezTo>
                  <a:pt x="11904435" y="239559"/>
                  <a:pt x="12050845" y="287469"/>
                  <a:pt x="12172294" y="369518"/>
                </a:cubicBezTo>
                <a:lnTo>
                  <a:pt x="12192000" y="385777"/>
                </a:lnTo>
                <a:lnTo>
                  <a:pt x="12192000" y="1445191"/>
                </a:lnTo>
                <a:lnTo>
                  <a:pt x="0" y="1445191"/>
                </a:lnTo>
                <a:lnTo>
                  <a:pt x="0" y="52120"/>
                </a:lnTo>
                <a:lnTo>
                  <a:pt x="68550" y="79738"/>
                </a:lnTo>
                <a:cubicBezTo>
                  <a:pt x="130842" y="110458"/>
                  <a:pt x="190524" y="145664"/>
                  <a:pt x="247175" y="184935"/>
                </a:cubicBezTo>
                <a:lnTo>
                  <a:pt x="338186" y="253847"/>
                </a:lnTo>
                <a:lnTo>
                  <a:pt x="338943" y="253387"/>
                </a:lnTo>
                <a:cubicBezTo>
                  <a:pt x="476494" y="178665"/>
                  <a:pt x="634125" y="136221"/>
                  <a:pt x="801669" y="136221"/>
                </a:cubicBezTo>
                <a:cubicBezTo>
                  <a:pt x="1153510" y="136221"/>
                  <a:pt x="1461634" y="323399"/>
                  <a:pt x="1631894" y="603610"/>
                </a:cubicBezTo>
                <a:lnTo>
                  <a:pt x="1638578" y="617070"/>
                </a:lnTo>
                <a:lnTo>
                  <a:pt x="1711200" y="529051"/>
                </a:lnTo>
                <a:cubicBezTo>
                  <a:pt x="1859106" y="381145"/>
                  <a:pt x="2063437" y="289663"/>
                  <a:pt x="2289136" y="289663"/>
                </a:cubicBezTo>
                <a:cubicBezTo>
                  <a:pt x="2437250" y="289663"/>
                  <a:pt x="2576162" y="329061"/>
                  <a:pt x="2695964" y="397949"/>
                </a:cubicBezTo>
                <a:lnTo>
                  <a:pt x="2722727" y="416495"/>
                </a:lnTo>
                <a:lnTo>
                  <a:pt x="2766691" y="335498"/>
                </a:lnTo>
                <a:cubicBezTo>
                  <a:pt x="2903440" y="133083"/>
                  <a:pt x="3135023" y="0"/>
                  <a:pt x="3397688" y="0"/>
                </a:cubicBezTo>
                <a:close/>
              </a:path>
            </a:pathLst>
          </a:custGeom>
          <a:gradFill>
            <a:gsLst>
              <a:gs pos="0">
                <a:srgbClr val="E9F4FA"/>
              </a:gs>
              <a:gs pos="100000">
                <a:srgbClr val="D7E3E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1" y="5724661"/>
            <a:ext cx="12191999" cy="1133339"/>
          </a:xfrm>
          <a:custGeom>
            <a:avLst/>
            <a:gdLst>
              <a:gd name="connsiteX0" fmla="*/ 4324187 w 12191999"/>
              <a:gd name="connsiteY0" fmla="*/ 0 h 1133339"/>
              <a:gd name="connsiteX1" fmla="*/ 4828786 w 12191999"/>
              <a:gd name="connsiteY1" fmla="*/ 268294 h 1133339"/>
              <a:gd name="connsiteX2" fmla="*/ 4852161 w 12191999"/>
              <a:gd name="connsiteY2" fmla="*/ 311359 h 1133339"/>
              <a:gd name="connsiteX3" fmla="*/ 4874652 w 12191999"/>
              <a:gd name="connsiteY3" fmla="*/ 309092 h 1133339"/>
              <a:gd name="connsiteX4" fmla="*/ 5307165 w 12191999"/>
              <a:gd name="connsiteY4" fmla="*/ 539058 h 1133339"/>
              <a:gd name="connsiteX5" fmla="*/ 5334082 w 12191999"/>
              <a:gd name="connsiteY5" fmla="*/ 588645 h 1133339"/>
              <a:gd name="connsiteX6" fmla="*/ 5405825 w 12191999"/>
              <a:gd name="connsiteY6" fmla="*/ 549703 h 1133339"/>
              <a:gd name="connsiteX7" fmla="*/ 5608854 w 12191999"/>
              <a:gd name="connsiteY7" fmla="*/ 508714 h 1133339"/>
              <a:gd name="connsiteX8" fmla="*/ 5653102 w 12191999"/>
              <a:gd name="connsiteY8" fmla="*/ 512618 h 1133339"/>
              <a:gd name="connsiteX9" fmla="*/ 5684350 w 12191999"/>
              <a:gd name="connsiteY9" fmla="*/ 474742 h 1133339"/>
              <a:gd name="connsiteX10" fmla="*/ 6053173 w 12191999"/>
              <a:gd name="connsiteY10" fmla="*/ 321971 h 1133339"/>
              <a:gd name="connsiteX11" fmla="*/ 6256201 w 12191999"/>
              <a:gd name="connsiteY11" fmla="*/ 362960 h 1133339"/>
              <a:gd name="connsiteX12" fmla="*/ 6335091 w 12191999"/>
              <a:gd name="connsiteY12" fmla="*/ 405780 h 1133339"/>
              <a:gd name="connsiteX13" fmla="*/ 6344312 w 12191999"/>
              <a:gd name="connsiteY13" fmla="*/ 398172 h 1133339"/>
              <a:gd name="connsiteX14" fmla="*/ 6635938 w 12191999"/>
              <a:gd name="connsiteY14" fmla="*/ 309092 h 1133339"/>
              <a:gd name="connsiteX15" fmla="*/ 7004761 w 12191999"/>
              <a:gd name="connsiteY15" fmla="*/ 461863 h 1133339"/>
              <a:gd name="connsiteX16" fmla="*/ 7041595 w 12191999"/>
              <a:gd name="connsiteY16" fmla="*/ 506507 h 1133339"/>
              <a:gd name="connsiteX17" fmla="*/ 7048024 w 12191999"/>
              <a:gd name="connsiteY17" fmla="*/ 501203 h 1133339"/>
              <a:gd name="connsiteX18" fmla="*/ 7339652 w 12191999"/>
              <a:gd name="connsiteY18" fmla="*/ 412123 h 1133339"/>
              <a:gd name="connsiteX19" fmla="*/ 7820257 w 12191999"/>
              <a:gd name="connsiteY19" fmla="*/ 730689 h 1133339"/>
              <a:gd name="connsiteX20" fmla="*/ 7823882 w 12191999"/>
              <a:gd name="connsiteY20" fmla="*/ 742369 h 1133339"/>
              <a:gd name="connsiteX21" fmla="*/ 7829379 w 12191999"/>
              <a:gd name="connsiteY21" fmla="*/ 732242 h 1133339"/>
              <a:gd name="connsiteX22" fmla="*/ 8261893 w 12191999"/>
              <a:gd name="connsiteY22" fmla="*/ 502276 h 1133339"/>
              <a:gd name="connsiteX23" fmla="*/ 8441234 w 12191999"/>
              <a:gd name="connsiteY23" fmla="*/ 533926 h 1133339"/>
              <a:gd name="connsiteX24" fmla="*/ 8512634 w 12191999"/>
              <a:gd name="connsiteY24" fmla="*/ 567236 h 1133339"/>
              <a:gd name="connsiteX25" fmla="*/ 8534598 w 12191999"/>
              <a:gd name="connsiteY25" fmla="*/ 526771 h 1133339"/>
              <a:gd name="connsiteX26" fmla="*/ 8840079 w 12191999"/>
              <a:gd name="connsiteY26" fmla="*/ 364348 h 1133339"/>
              <a:gd name="connsiteX27" fmla="*/ 9145560 w 12191999"/>
              <a:gd name="connsiteY27" fmla="*/ 526771 h 1133339"/>
              <a:gd name="connsiteX28" fmla="*/ 9164773 w 12191999"/>
              <a:gd name="connsiteY28" fmla="*/ 562169 h 1133339"/>
              <a:gd name="connsiteX29" fmla="*/ 9187740 w 12191999"/>
              <a:gd name="connsiteY29" fmla="*/ 549703 h 1133339"/>
              <a:gd name="connsiteX30" fmla="*/ 9390768 w 12191999"/>
              <a:gd name="connsiteY30" fmla="*/ 508714 h 1133339"/>
              <a:gd name="connsiteX31" fmla="*/ 9836849 w 12191999"/>
              <a:gd name="connsiteY31" fmla="*/ 759843 h 1133339"/>
              <a:gd name="connsiteX32" fmla="*/ 9846695 w 12191999"/>
              <a:gd name="connsiteY32" fmla="*/ 779672 h 1133339"/>
              <a:gd name="connsiteX33" fmla="*/ 9859902 w 12191999"/>
              <a:gd name="connsiteY33" fmla="*/ 737128 h 1133339"/>
              <a:gd name="connsiteX34" fmla="*/ 10340506 w 12191999"/>
              <a:gd name="connsiteY34" fmla="*/ 418562 h 1133339"/>
              <a:gd name="connsiteX35" fmla="*/ 10543534 w 12191999"/>
              <a:gd name="connsiteY35" fmla="*/ 459551 h 1133339"/>
              <a:gd name="connsiteX36" fmla="*/ 10626367 w 12191999"/>
              <a:gd name="connsiteY36" fmla="*/ 504512 h 1133339"/>
              <a:gd name="connsiteX37" fmla="*/ 10672181 w 12191999"/>
              <a:gd name="connsiteY37" fmla="*/ 448985 h 1133339"/>
              <a:gd name="connsiteX38" fmla="*/ 11041003 w 12191999"/>
              <a:gd name="connsiteY38" fmla="*/ 296214 h 1133339"/>
              <a:gd name="connsiteX39" fmla="*/ 11332631 w 12191999"/>
              <a:gd name="connsiteY39" fmla="*/ 385294 h 1133339"/>
              <a:gd name="connsiteX40" fmla="*/ 11371408 w 12191999"/>
              <a:gd name="connsiteY40" fmla="*/ 417288 h 1133339"/>
              <a:gd name="connsiteX41" fmla="*/ 11406247 w 12191999"/>
              <a:gd name="connsiteY41" fmla="*/ 398377 h 1133339"/>
              <a:gd name="connsiteX42" fmla="*/ 11609275 w 12191999"/>
              <a:gd name="connsiteY42" fmla="*/ 357388 h 1133339"/>
              <a:gd name="connsiteX43" fmla="*/ 12089879 w 12191999"/>
              <a:gd name="connsiteY43" fmla="*/ 675954 h 1133339"/>
              <a:gd name="connsiteX44" fmla="*/ 12109865 w 12191999"/>
              <a:gd name="connsiteY44" fmla="*/ 740336 h 1133339"/>
              <a:gd name="connsiteX45" fmla="*/ 12187741 w 12191999"/>
              <a:gd name="connsiteY45" fmla="*/ 732486 h 1133339"/>
              <a:gd name="connsiteX46" fmla="*/ 12191999 w 12191999"/>
              <a:gd name="connsiteY46" fmla="*/ 732755 h 1133339"/>
              <a:gd name="connsiteX47" fmla="*/ 12191999 w 12191999"/>
              <a:gd name="connsiteY47" fmla="*/ 1133339 h 1133339"/>
              <a:gd name="connsiteX48" fmla="*/ 0 w 12191999"/>
              <a:gd name="connsiteY48" fmla="*/ 1133339 h 1133339"/>
              <a:gd name="connsiteX49" fmla="*/ 0 w 12191999"/>
              <a:gd name="connsiteY49" fmla="*/ 662259 h 1133339"/>
              <a:gd name="connsiteX50" fmla="*/ 35270 w 12191999"/>
              <a:gd name="connsiteY50" fmla="*/ 627821 h 1133339"/>
              <a:gd name="connsiteX51" fmla="*/ 367052 w 12191999"/>
              <a:gd name="connsiteY51" fmla="*/ 508714 h 1133339"/>
              <a:gd name="connsiteX52" fmla="*/ 761454 w 12191999"/>
              <a:gd name="connsiteY52" fmla="*/ 688964 h 1133339"/>
              <a:gd name="connsiteX53" fmla="*/ 765322 w 12191999"/>
              <a:gd name="connsiteY53" fmla="*/ 694269 h 1133339"/>
              <a:gd name="connsiteX54" fmla="*/ 779363 w 12191999"/>
              <a:gd name="connsiteY54" fmla="*/ 668401 h 1133339"/>
              <a:gd name="connsiteX55" fmla="*/ 1249255 w 12191999"/>
              <a:gd name="connsiteY55" fmla="*/ 418562 h 1133339"/>
              <a:gd name="connsiteX56" fmla="*/ 1469828 w 12191999"/>
              <a:gd name="connsiteY56" fmla="*/ 463094 h 1133339"/>
              <a:gd name="connsiteX57" fmla="*/ 1529039 w 12191999"/>
              <a:gd name="connsiteY57" fmla="*/ 495232 h 1133339"/>
              <a:gd name="connsiteX58" fmla="*/ 1556571 w 12191999"/>
              <a:gd name="connsiteY58" fmla="*/ 461863 h 1133339"/>
              <a:gd name="connsiteX59" fmla="*/ 1925393 w 12191999"/>
              <a:gd name="connsiteY59" fmla="*/ 309092 h 1133339"/>
              <a:gd name="connsiteX60" fmla="*/ 2128421 w 12191999"/>
              <a:gd name="connsiteY60" fmla="*/ 350081 h 1133339"/>
              <a:gd name="connsiteX61" fmla="*/ 2211864 w 12191999"/>
              <a:gd name="connsiteY61" fmla="*/ 395372 h 1133339"/>
              <a:gd name="connsiteX62" fmla="*/ 2265051 w 12191999"/>
              <a:gd name="connsiteY62" fmla="*/ 366503 h 1133339"/>
              <a:gd name="connsiteX63" fmla="*/ 2485624 w 12191999"/>
              <a:gd name="connsiteY63" fmla="*/ 321971 h 1133339"/>
              <a:gd name="connsiteX64" fmla="*/ 3007763 w 12191999"/>
              <a:gd name="connsiteY64" fmla="*/ 668067 h 1133339"/>
              <a:gd name="connsiteX65" fmla="*/ 3028976 w 12191999"/>
              <a:gd name="connsiteY65" fmla="*/ 736404 h 1133339"/>
              <a:gd name="connsiteX66" fmla="*/ 3043766 w 12191999"/>
              <a:gd name="connsiteY66" fmla="*/ 731813 h 1133339"/>
              <a:gd name="connsiteX67" fmla="*/ 3148886 w 12191999"/>
              <a:gd name="connsiteY67" fmla="*/ 721216 h 1133339"/>
              <a:gd name="connsiteX68" fmla="*/ 3166919 w 12191999"/>
              <a:gd name="connsiteY68" fmla="*/ 722353 h 1133339"/>
              <a:gd name="connsiteX69" fmla="*/ 3196314 w 12191999"/>
              <a:gd name="connsiteY69" fmla="*/ 627658 h 1133339"/>
              <a:gd name="connsiteX70" fmla="*/ 3676918 w 12191999"/>
              <a:gd name="connsiteY70" fmla="*/ 309092 h 1133339"/>
              <a:gd name="connsiteX71" fmla="*/ 3782038 w 12191999"/>
              <a:gd name="connsiteY71" fmla="*/ 319689 h 1133339"/>
              <a:gd name="connsiteX72" fmla="*/ 3790298 w 12191999"/>
              <a:gd name="connsiteY72" fmla="*/ 322253 h 1133339"/>
              <a:gd name="connsiteX73" fmla="*/ 3819586 w 12191999"/>
              <a:gd name="connsiteY73" fmla="*/ 268294 h 1133339"/>
              <a:gd name="connsiteX74" fmla="*/ 4324187 w 12191999"/>
              <a:gd name="connsiteY74" fmla="*/ 0 h 113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2191999" h="1133339">
                <a:moveTo>
                  <a:pt x="4324187" y="0"/>
                </a:moveTo>
                <a:cubicBezTo>
                  <a:pt x="4534237" y="0"/>
                  <a:pt x="4719430" y="106424"/>
                  <a:pt x="4828786" y="268294"/>
                </a:cubicBezTo>
                <a:lnTo>
                  <a:pt x="4852161" y="311359"/>
                </a:lnTo>
                <a:lnTo>
                  <a:pt x="4874652" y="309092"/>
                </a:lnTo>
                <a:cubicBezTo>
                  <a:pt x="5054694" y="309092"/>
                  <a:pt x="5213432" y="400313"/>
                  <a:pt x="5307165" y="539058"/>
                </a:cubicBezTo>
                <a:lnTo>
                  <a:pt x="5334082" y="588645"/>
                </a:lnTo>
                <a:lnTo>
                  <a:pt x="5405825" y="549703"/>
                </a:lnTo>
                <a:cubicBezTo>
                  <a:pt x="5468228" y="523309"/>
                  <a:pt x="5536836" y="508714"/>
                  <a:pt x="5608854" y="508714"/>
                </a:cubicBezTo>
                <a:lnTo>
                  <a:pt x="5653102" y="512618"/>
                </a:lnTo>
                <a:lnTo>
                  <a:pt x="5684350" y="474742"/>
                </a:lnTo>
                <a:cubicBezTo>
                  <a:pt x="5778740" y="380352"/>
                  <a:pt x="5909139" y="321971"/>
                  <a:pt x="6053173" y="321971"/>
                </a:cubicBezTo>
                <a:cubicBezTo>
                  <a:pt x="6125190" y="321971"/>
                  <a:pt x="6193799" y="336566"/>
                  <a:pt x="6256201" y="362960"/>
                </a:cubicBezTo>
                <a:lnTo>
                  <a:pt x="6335091" y="405780"/>
                </a:lnTo>
                <a:lnTo>
                  <a:pt x="6344312" y="398172"/>
                </a:lnTo>
                <a:cubicBezTo>
                  <a:pt x="6427558" y="341931"/>
                  <a:pt x="6527914" y="309092"/>
                  <a:pt x="6635938" y="309092"/>
                </a:cubicBezTo>
                <a:cubicBezTo>
                  <a:pt x="6779972" y="309092"/>
                  <a:pt x="6910371" y="367473"/>
                  <a:pt x="7004761" y="461863"/>
                </a:cubicBezTo>
                <a:lnTo>
                  <a:pt x="7041595" y="506507"/>
                </a:lnTo>
                <a:lnTo>
                  <a:pt x="7048024" y="501203"/>
                </a:lnTo>
                <a:cubicBezTo>
                  <a:pt x="7131271" y="444962"/>
                  <a:pt x="7231627" y="412123"/>
                  <a:pt x="7339652" y="412123"/>
                </a:cubicBezTo>
                <a:cubicBezTo>
                  <a:pt x="7555703" y="412123"/>
                  <a:pt x="7741074" y="543481"/>
                  <a:pt x="7820257" y="730689"/>
                </a:cubicBezTo>
                <a:lnTo>
                  <a:pt x="7823882" y="742369"/>
                </a:lnTo>
                <a:lnTo>
                  <a:pt x="7829379" y="732242"/>
                </a:lnTo>
                <a:cubicBezTo>
                  <a:pt x="7923114" y="593497"/>
                  <a:pt x="8081851" y="502276"/>
                  <a:pt x="8261893" y="502276"/>
                </a:cubicBezTo>
                <a:cubicBezTo>
                  <a:pt x="8324908" y="502276"/>
                  <a:pt x="8385313" y="513450"/>
                  <a:pt x="8441234" y="533926"/>
                </a:cubicBezTo>
                <a:lnTo>
                  <a:pt x="8512634" y="567236"/>
                </a:lnTo>
                <a:lnTo>
                  <a:pt x="8534598" y="526771"/>
                </a:lnTo>
                <a:cubicBezTo>
                  <a:pt x="8600802" y="428776"/>
                  <a:pt x="8712916" y="364348"/>
                  <a:pt x="8840079" y="364348"/>
                </a:cubicBezTo>
                <a:cubicBezTo>
                  <a:pt x="8967241" y="364348"/>
                  <a:pt x="9079356" y="428776"/>
                  <a:pt x="9145560" y="526771"/>
                </a:cubicBezTo>
                <a:lnTo>
                  <a:pt x="9164773" y="562169"/>
                </a:lnTo>
                <a:lnTo>
                  <a:pt x="9187740" y="549703"/>
                </a:lnTo>
                <a:cubicBezTo>
                  <a:pt x="9250143" y="523309"/>
                  <a:pt x="9318751" y="508714"/>
                  <a:pt x="9390768" y="508714"/>
                </a:cubicBezTo>
                <a:cubicBezTo>
                  <a:pt x="9579813" y="508714"/>
                  <a:pt x="9745368" y="609285"/>
                  <a:pt x="9836849" y="759843"/>
                </a:cubicBezTo>
                <a:lnTo>
                  <a:pt x="9846695" y="779672"/>
                </a:lnTo>
                <a:lnTo>
                  <a:pt x="9859902" y="737128"/>
                </a:lnTo>
                <a:cubicBezTo>
                  <a:pt x="9939084" y="549920"/>
                  <a:pt x="10124455" y="418562"/>
                  <a:pt x="10340506" y="418562"/>
                </a:cubicBezTo>
                <a:cubicBezTo>
                  <a:pt x="10412523" y="418562"/>
                  <a:pt x="10481131" y="433157"/>
                  <a:pt x="10543534" y="459551"/>
                </a:cubicBezTo>
                <a:lnTo>
                  <a:pt x="10626367" y="504512"/>
                </a:lnTo>
                <a:lnTo>
                  <a:pt x="10672181" y="448985"/>
                </a:lnTo>
                <a:cubicBezTo>
                  <a:pt x="10766571" y="354595"/>
                  <a:pt x="10896969" y="296214"/>
                  <a:pt x="11041003" y="296214"/>
                </a:cubicBezTo>
                <a:cubicBezTo>
                  <a:pt x="11149029" y="296214"/>
                  <a:pt x="11249384" y="329053"/>
                  <a:pt x="11332631" y="385294"/>
                </a:cubicBezTo>
                <a:lnTo>
                  <a:pt x="11371408" y="417288"/>
                </a:lnTo>
                <a:lnTo>
                  <a:pt x="11406247" y="398377"/>
                </a:lnTo>
                <a:cubicBezTo>
                  <a:pt x="11468650" y="371983"/>
                  <a:pt x="11537258" y="357388"/>
                  <a:pt x="11609275" y="357388"/>
                </a:cubicBezTo>
                <a:cubicBezTo>
                  <a:pt x="11825326" y="357388"/>
                  <a:pt x="12010697" y="488746"/>
                  <a:pt x="12089879" y="675954"/>
                </a:cubicBezTo>
                <a:lnTo>
                  <a:pt x="12109865" y="740336"/>
                </a:lnTo>
                <a:lnTo>
                  <a:pt x="12187741" y="732486"/>
                </a:lnTo>
                <a:lnTo>
                  <a:pt x="12191999" y="732755"/>
                </a:lnTo>
                <a:lnTo>
                  <a:pt x="12191999" y="1133339"/>
                </a:lnTo>
                <a:lnTo>
                  <a:pt x="0" y="1133339"/>
                </a:lnTo>
                <a:lnTo>
                  <a:pt x="0" y="662259"/>
                </a:lnTo>
                <a:lnTo>
                  <a:pt x="35270" y="627821"/>
                </a:lnTo>
                <a:cubicBezTo>
                  <a:pt x="125433" y="553412"/>
                  <a:pt x="241023" y="508714"/>
                  <a:pt x="367052" y="508714"/>
                </a:cubicBezTo>
                <a:cubicBezTo>
                  <a:pt x="524589" y="508714"/>
                  <a:pt x="665814" y="578555"/>
                  <a:pt x="761454" y="688964"/>
                </a:cubicBezTo>
                <a:lnTo>
                  <a:pt x="765322" y="694269"/>
                </a:lnTo>
                <a:lnTo>
                  <a:pt x="779363" y="668401"/>
                </a:lnTo>
                <a:cubicBezTo>
                  <a:pt x="881198" y="517666"/>
                  <a:pt x="1053653" y="418562"/>
                  <a:pt x="1249255" y="418562"/>
                </a:cubicBezTo>
                <a:cubicBezTo>
                  <a:pt x="1327495" y="418562"/>
                  <a:pt x="1402032" y="434418"/>
                  <a:pt x="1469828" y="463094"/>
                </a:cubicBezTo>
                <a:lnTo>
                  <a:pt x="1529039" y="495232"/>
                </a:lnTo>
                <a:lnTo>
                  <a:pt x="1556571" y="461863"/>
                </a:lnTo>
                <a:cubicBezTo>
                  <a:pt x="1650961" y="367473"/>
                  <a:pt x="1781359" y="309092"/>
                  <a:pt x="1925393" y="309092"/>
                </a:cubicBezTo>
                <a:cubicBezTo>
                  <a:pt x="1997410" y="309092"/>
                  <a:pt x="2066018" y="323687"/>
                  <a:pt x="2128421" y="350081"/>
                </a:cubicBezTo>
                <a:lnTo>
                  <a:pt x="2211864" y="395372"/>
                </a:lnTo>
                <a:lnTo>
                  <a:pt x="2265051" y="366503"/>
                </a:lnTo>
                <a:cubicBezTo>
                  <a:pt x="2332847" y="337827"/>
                  <a:pt x="2407384" y="321971"/>
                  <a:pt x="2485624" y="321971"/>
                </a:cubicBezTo>
                <a:cubicBezTo>
                  <a:pt x="2720347" y="321971"/>
                  <a:pt x="2921738" y="464681"/>
                  <a:pt x="3007763" y="668067"/>
                </a:cubicBezTo>
                <a:lnTo>
                  <a:pt x="3028976" y="736404"/>
                </a:lnTo>
                <a:lnTo>
                  <a:pt x="3043766" y="731813"/>
                </a:lnTo>
                <a:cubicBezTo>
                  <a:pt x="3077721" y="724865"/>
                  <a:pt x="3112877" y="721216"/>
                  <a:pt x="3148886" y="721216"/>
                </a:cubicBezTo>
                <a:lnTo>
                  <a:pt x="3166919" y="722353"/>
                </a:lnTo>
                <a:lnTo>
                  <a:pt x="3196314" y="627658"/>
                </a:lnTo>
                <a:cubicBezTo>
                  <a:pt x="3275496" y="440450"/>
                  <a:pt x="3460867" y="309092"/>
                  <a:pt x="3676918" y="309092"/>
                </a:cubicBezTo>
                <a:cubicBezTo>
                  <a:pt x="3712927" y="309092"/>
                  <a:pt x="3748083" y="312741"/>
                  <a:pt x="3782038" y="319689"/>
                </a:cubicBezTo>
                <a:lnTo>
                  <a:pt x="3790298" y="322253"/>
                </a:lnTo>
                <a:lnTo>
                  <a:pt x="3819586" y="268294"/>
                </a:lnTo>
                <a:cubicBezTo>
                  <a:pt x="3928943" y="106424"/>
                  <a:pt x="4114136" y="0"/>
                  <a:pt x="43241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37701" y="1850027"/>
            <a:ext cx="10516598" cy="2000229"/>
            <a:chOff x="837701" y="1782714"/>
            <a:chExt cx="10516598" cy="2000229"/>
          </a:xfrm>
        </p:grpSpPr>
        <p:sp>
          <p:nvSpPr>
            <p:cNvPr id="31" name="任意多边形 30"/>
            <p:cNvSpPr/>
            <p:nvPr/>
          </p:nvSpPr>
          <p:spPr>
            <a:xfrm rot="900000">
              <a:off x="5461139" y="1782714"/>
              <a:ext cx="1269722" cy="877899"/>
            </a:xfrm>
            <a:custGeom>
              <a:avLst/>
              <a:gdLst>
                <a:gd name="connsiteX0" fmla="*/ 811844 w 815110"/>
                <a:gd name="connsiteY0" fmla="*/ 0 h 753851"/>
                <a:gd name="connsiteX1" fmla="*/ 811221 w 815110"/>
                <a:gd name="connsiteY1" fmla="*/ 3357 h 753851"/>
                <a:gd name="connsiteX2" fmla="*/ 815110 w 815110"/>
                <a:gd name="connsiteY2" fmla="*/ 1718 h 753851"/>
                <a:gd name="connsiteX3" fmla="*/ 810512 w 815110"/>
                <a:gd name="connsiteY3" fmla="*/ 7176 h 753851"/>
                <a:gd name="connsiteX4" fmla="*/ 674407 w 815110"/>
                <a:gd name="connsiteY4" fmla="*/ 740510 h 753851"/>
                <a:gd name="connsiteX5" fmla="*/ 421276 w 815110"/>
                <a:gd name="connsiteY5" fmla="*/ 621270 h 753851"/>
                <a:gd name="connsiteX6" fmla="*/ 293771 w 815110"/>
                <a:gd name="connsiteY6" fmla="*/ 753851 h 753851"/>
                <a:gd name="connsiteX7" fmla="*/ 336279 w 815110"/>
                <a:gd name="connsiteY7" fmla="*/ 581231 h 753851"/>
                <a:gd name="connsiteX8" fmla="*/ 335005 w 815110"/>
                <a:gd name="connsiteY8" fmla="*/ 580631 h 753851"/>
                <a:gd name="connsiteX9" fmla="*/ 337035 w 815110"/>
                <a:gd name="connsiteY9" fmla="*/ 578159 h 753851"/>
                <a:gd name="connsiteX10" fmla="*/ 337278 w 815110"/>
                <a:gd name="connsiteY10" fmla="*/ 577173 h 753851"/>
                <a:gd name="connsiteX11" fmla="*/ 337691 w 815110"/>
                <a:gd name="connsiteY11" fmla="*/ 577360 h 753851"/>
                <a:gd name="connsiteX12" fmla="*/ 628627 w 815110"/>
                <a:gd name="connsiteY12" fmla="*/ 223097 h 753851"/>
                <a:gd name="connsiteX13" fmla="*/ 609342 w 815110"/>
                <a:gd name="connsiteY13" fmla="*/ 245991 h 753851"/>
                <a:gd name="connsiteX14" fmla="*/ 266398 w 815110"/>
                <a:gd name="connsiteY14" fmla="*/ 517542 h 753851"/>
                <a:gd name="connsiteX15" fmla="*/ 0 w 815110"/>
                <a:gd name="connsiteY15" fmla="*/ 345175 h 753851"/>
                <a:gd name="connsiteX16" fmla="*/ 807958 w 815110"/>
                <a:gd name="connsiteY16" fmla="*/ 4731 h 75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5110" h="753851">
                  <a:moveTo>
                    <a:pt x="811844" y="0"/>
                  </a:moveTo>
                  <a:lnTo>
                    <a:pt x="811221" y="3357"/>
                  </a:lnTo>
                  <a:lnTo>
                    <a:pt x="815110" y="1718"/>
                  </a:lnTo>
                  <a:lnTo>
                    <a:pt x="810512" y="7176"/>
                  </a:lnTo>
                  <a:lnTo>
                    <a:pt x="674407" y="740510"/>
                  </a:lnTo>
                  <a:lnTo>
                    <a:pt x="421276" y="621270"/>
                  </a:lnTo>
                  <a:lnTo>
                    <a:pt x="293771" y="753851"/>
                  </a:lnTo>
                  <a:lnTo>
                    <a:pt x="336279" y="581231"/>
                  </a:lnTo>
                  <a:lnTo>
                    <a:pt x="335005" y="580631"/>
                  </a:lnTo>
                  <a:lnTo>
                    <a:pt x="337035" y="578159"/>
                  </a:lnTo>
                  <a:lnTo>
                    <a:pt x="337278" y="577173"/>
                  </a:lnTo>
                  <a:lnTo>
                    <a:pt x="337691" y="577360"/>
                  </a:lnTo>
                  <a:lnTo>
                    <a:pt x="628627" y="223097"/>
                  </a:lnTo>
                  <a:lnTo>
                    <a:pt x="609342" y="245991"/>
                  </a:lnTo>
                  <a:lnTo>
                    <a:pt x="266398" y="517542"/>
                  </a:lnTo>
                  <a:lnTo>
                    <a:pt x="0" y="345175"/>
                  </a:lnTo>
                  <a:lnTo>
                    <a:pt x="807958" y="4731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50000"/>
                  </a:schemeClr>
                </a:gs>
                <a:gs pos="0">
                  <a:schemeClr val="bg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837701" y="3075057"/>
              <a:ext cx="10516598" cy="707886"/>
              <a:chOff x="837701" y="3075056"/>
              <a:chExt cx="10516598" cy="707886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837701" y="3295380"/>
                <a:ext cx="10516598" cy="267238"/>
                <a:chOff x="837701" y="3295381"/>
                <a:chExt cx="10516598" cy="267238"/>
              </a:xfrm>
            </p:grpSpPr>
            <p:sp>
              <p:nvSpPr>
                <p:cNvPr id="10" name="椭圆 9"/>
                <p:cNvSpPr/>
                <p:nvPr/>
              </p:nvSpPr>
              <p:spPr>
                <a:xfrm rot="10800000">
                  <a:off x="2551641" y="3295381"/>
                  <a:ext cx="267237" cy="26723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" name="椭圆 10"/>
                <p:cNvSpPr/>
                <p:nvPr/>
              </p:nvSpPr>
              <p:spPr>
                <a:xfrm rot="10800000">
                  <a:off x="1913518" y="3328786"/>
                  <a:ext cx="200428" cy="200428"/>
                </a:xfrm>
                <a:prstGeom prst="ellipse">
                  <a:avLst/>
                </a:prstGeom>
                <a:solidFill>
                  <a:schemeClr val="bg1">
                    <a:alpha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椭圆 11"/>
                <p:cNvSpPr/>
                <p:nvPr/>
              </p:nvSpPr>
              <p:spPr>
                <a:xfrm rot="10800000">
                  <a:off x="1342205" y="3362190"/>
                  <a:ext cx="133619" cy="133619"/>
                </a:xfrm>
                <a:prstGeom prst="ellipse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椭圆 12"/>
                <p:cNvSpPr/>
                <p:nvPr/>
              </p:nvSpPr>
              <p:spPr>
                <a:xfrm rot="10800000">
                  <a:off x="837701" y="3395595"/>
                  <a:ext cx="66809" cy="66809"/>
                </a:xfrm>
                <a:prstGeom prst="ellipse">
                  <a:avLst/>
                </a:prstGeom>
                <a:solidFill>
                  <a:schemeClr val="bg1">
                    <a:alpha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椭圆 13"/>
                <p:cNvSpPr/>
                <p:nvPr/>
              </p:nvSpPr>
              <p:spPr>
                <a:xfrm>
                  <a:off x="9373122" y="3295382"/>
                  <a:ext cx="267237" cy="26723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/>
                <p:cNvSpPr/>
                <p:nvPr/>
              </p:nvSpPr>
              <p:spPr>
                <a:xfrm>
                  <a:off x="10078054" y="3328787"/>
                  <a:ext cx="200428" cy="200428"/>
                </a:xfrm>
                <a:prstGeom prst="ellipse">
                  <a:avLst/>
                </a:prstGeom>
                <a:solidFill>
                  <a:schemeClr val="bg1">
                    <a:alpha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椭圆 15"/>
                <p:cNvSpPr/>
                <p:nvPr/>
              </p:nvSpPr>
              <p:spPr>
                <a:xfrm>
                  <a:off x="10716176" y="3362191"/>
                  <a:ext cx="133619" cy="133619"/>
                </a:xfrm>
                <a:prstGeom prst="ellipse">
                  <a:avLst/>
                </a:prstGeom>
                <a:solidFill>
                  <a:schemeClr val="bg1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11287490" y="3395595"/>
                  <a:ext cx="66809" cy="66809"/>
                </a:xfrm>
                <a:prstGeom prst="ellipse">
                  <a:avLst/>
                </a:prstGeom>
                <a:solidFill>
                  <a:schemeClr val="bg1">
                    <a:alpha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8" name="文本框 37"/>
              <p:cNvSpPr txBox="1"/>
              <p:nvPr/>
            </p:nvSpPr>
            <p:spPr>
              <a:xfrm>
                <a:off x="3217647" y="3075056"/>
                <a:ext cx="5756704" cy="70788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zh-CN" sz="4000" dirty="0" smtClean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Segoe UI Light" panose="020B0502040204020203" pitchFamily="34" charset="0"/>
                  </a:rPr>
                  <a:t>THANKS FOR LISTENING</a:t>
                </a:r>
              </a:p>
            </p:txBody>
          </p:sp>
        </p:grp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74" y="306301"/>
            <a:ext cx="5543550" cy="60007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016769" y="281866"/>
            <a:ext cx="41585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Division &amp; Cooperation</a:t>
            </a:r>
            <a:endParaRPr lang="x-none" altLang="en-US" sz="2800" dirty="0" smtClean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546333" y="1679170"/>
            <a:ext cx="7125839" cy="2426837"/>
            <a:chOff x="505976" y="1417708"/>
            <a:chExt cx="8159560" cy="1830143"/>
          </a:xfrm>
        </p:grpSpPr>
        <p:sp>
          <p:nvSpPr>
            <p:cNvPr id="7" name="矩形 6"/>
            <p:cNvSpPr/>
            <p:nvPr/>
          </p:nvSpPr>
          <p:spPr>
            <a:xfrm>
              <a:off x="505976" y="1417708"/>
              <a:ext cx="8130024" cy="372017"/>
            </a:xfrm>
            <a:prstGeom prst="rect">
              <a:avLst/>
            </a:prstGeom>
            <a:solidFill>
              <a:srgbClr val="53BA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311072" y="1515878"/>
              <a:ext cx="461658" cy="17201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Name</a:t>
              </a:r>
              <a:endPara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798537" y="1528728"/>
              <a:ext cx="726686" cy="17201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Student ID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6518282" y="1520867"/>
              <a:ext cx="433213" cy="17201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zh-CN" sz="1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Work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05976" y="1940514"/>
              <a:ext cx="1639696" cy="17201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endParaRPr lang="en-US" altLang="zh-CN" sz="1200" dirty="0" smtClean="0">
                <a:solidFill>
                  <a:srgbClr val="394A57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506203" y="2188460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533941" y="2719747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505976" y="3247851"/>
              <a:ext cx="8131595" cy="0"/>
            </a:xfrm>
            <a:prstGeom prst="line">
              <a:avLst/>
            </a:prstGeom>
            <a:ln>
              <a:solidFill>
                <a:srgbClr val="CFF0D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3127854" y="230181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0" dirty="0" smtClean="0">
                <a:solidFill>
                  <a:srgbClr val="1E1E1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陈煜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5061648" y="2292686"/>
            <a:ext cx="1354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1701213988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7115465" y="2292788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稀疏点</a:t>
            </a:r>
            <a:r>
              <a:rPr lang="zh-CN" altLang="zh-CN" dirty="0" smtClean="0"/>
              <a:t>云</a:t>
            </a:r>
            <a:r>
              <a:rPr lang="zh-CN" altLang="en-US" dirty="0"/>
              <a:t>模型</a:t>
            </a:r>
            <a:r>
              <a:rPr lang="zh-CN" altLang="zh-CN" dirty="0" smtClean="0"/>
              <a:t>生成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3130625" y="28947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王尧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064419" y="2885661"/>
            <a:ext cx="1354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1701214012</a:t>
            </a:r>
            <a:endParaRPr lang="zh-CN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7118236" y="288576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语义分割</a:t>
            </a:r>
            <a:endParaRPr lang="zh-CN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3130625" y="3609680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王旭普</a:t>
            </a:r>
            <a:endParaRPr lang="zh-CN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5064419" y="3600554"/>
            <a:ext cx="1354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1701214013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7118236" y="360065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前端结果展示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971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2686284" y="281866"/>
            <a:ext cx="681949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Brief Introduction to 3D Reconstruction</a:t>
            </a:r>
            <a:endParaRPr lang="x-none" altLang="en-US" sz="2800" dirty="0" smtClean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168524" y="1184256"/>
            <a:ext cx="547687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en-US" sz="1800" b="1" dirty="0" smtClean="0">
                <a:latin typeface="微软雅黑" charset="-122"/>
                <a:ea typeface="微软雅黑" charset="-122"/>
              </a:rPr>
              <a:t>Input</a:t>
            </a:r>
          </a:p>
          <a:p>
            <a:pPr marL="285750" indent="-285750">
              <a:buFontTx/>
              <a:buChar char="-"/>
            </a:pPr>
            <a:endParaRPr lang="en-US" altLang="en-US" sz="1800" b="1" dirty="0" smtClean="0">
              <a:latin typeface="微软雅黑" charset="-122"/>
              <a:ea typeface="微软雅黑" charset="-122"/>
            </a:endParaRPr>
          </a:p>
          <a:p>
            <a:pPr marL="742950" lvl="1" indent="-285750">
              <a:buFontTx/>
              <a:buChar char="-"/>
            </a:pPr>
            <a:r>
              <a:rPr lang="en-US" altLang="en-US" dirty="0" smtClean="0">
                <a:latin typeface="微软雅黑" charset="-122"/>
                <a:ea typeface="微软雅黑" charset="-122"/>
              </a:rPr>
              <a:t>raw pictures taken from different views</a:t>
            </a:r>
            <a:endParaRPr lang="zh-CN" altLang="en-US" dirty="0">
              <a:latin typeface="微软雅黑" charset="-122"/>
              <a:ea typeface="微软雅黑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168524" y="2452215"/>
            <a:ext cx="4651375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en-US" sz="1800" b="1" dirty="0" smtClean="0">
                <a:latin typeface="微软雅黑" charset="-122"/>
                <a:ea typeface="微软雅黑" charset="-122"/>
              </a:rPr>
              <a:t>Output</a:t>
            </a:r>
          </a:p>
          <a:p>
            <a:endParaRPr lang="en-US" altLang="en-US" sz="1800" b="1" dirty="0" smtClean="0">
              <a:latin typeface="微软雅黑" charset="-122"/>
              <a:ea typeface="微软雅黑" charset="-122"/>
            </a:endParaRPr>
          </a:p>
          <a:p>
            <a:pPr marL="742950" lvl="1" indent="-285750">
              <a:buFontTx/>
              <a:buChar char="-"/>
            </a:pPr>
            <a:r>
              <a:rPr lang="en-US" altLang="en-US" dirty="0" smtClean="0">
                <a:latin typeface="微软雅黑" charset="-122"/>
                <a:ea typeface="微软雅黑" charset="-122"/>
              </a:rPr>
              <a:t>Point Clouds (Sparse &amp; Dense)</a:t>
            </a:r>
          </a:p>
          <a:p>
            <a:pPr marL="742950" lvl="1" indent="-285750">
              <a:buFontTx/>
              <a:buChar char="-"/>
            </a:pPr>
            <a:endParaRPr lang="en-US" altLang="en-US" dirty="0" smtClean="0">
              <a:latin typeface="微软雅黑" charset="-122"/>
              <a:ea typeface="微软雅黑" charset="-122"/>
            </a:endParaRPr>
          </a:p>
          <a:p>
            <a:pPr marL="742950" lvl="1" indent="-285750">
              <a:buFontTx/>
              <a:buChar char="-"/>
            </a:pPr>
            <a:r>
              <a:rPr lang="en-US" altLang="zh-CN" dirty="0" smtClean="0">
                <a:latin typeface="微软雅黑" charset="-122"/>
                <a:ea typeface="微软雅黑" charset="-122"/>
              </a:rPr>
              <a:t>Depth Map</a:t>
            </a:r>
          </a:p>
          <a:p>
            <a:pPr lvl="1"/>
            <a:endParaRPr lang="en-US" altLang="zh-CN" dirty="0" smtClean="0">
              <a:latin typeface="微软雅黑" charset="-122"/>
              <a:ea typeface="微软雅黑" charset="-122"/>
            </a:endParaRPr>
          </a:p>
          <a:p>
            <a:pPr marL="742950" lvl="1" indent="-285750">
              <a:buFontTx/>
              <a:buChar char="-"/>
            </a:pPr>
            <a:r>
              <a:rPr lang="en-US" altLang="zh-CN" dirty="0" smtClean="0">
                <a:latin typeface="微软雅黑" charset="-122"/>
                <a:ea typeface="微软雅黑" charset="-122"/>
              </a:rPr>
              <a:t>Mesh</a:t>
            </a:r>
            <a:endParaRPr lang="zh-CN" altLang="en-US" dirty="0"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5660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5077157" y="281866"/>
            <a:ext cx="203773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Motivation</a:t>
            </a:r>
            <a:endParaRPr lang="x-none" altLang="en-US" sz="2800" dirty="0" smtClean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矩形 19"/>
          <p:cNvSpPr/>
          <p:nvPr/>
        </p:nvSpPr>
        <p:spPr>
          <a:xfrm>
            <a:off x="1720214" y="1374140"/>
            <a:ext cx="103828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- </a:t>
            </a:r>
            <a:r>
              <a:rPr lang="en-US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Additional semantic information to impro</a:t>
            </a:r>
            <a:r>
              <a:rPr lang="en-US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ve both efficiency and accuracy</a:t>
            </a:r>
            <a:endParaRPr lang="x-none" altLang="en-US" sz="2400" dirty="0" smtClean="0"/>
          </a:p>
        </p:txBody>
      </p:sp>
      <p:sp>
        <p:nvSpPr>
          <p:cNvPr id="22" name="矩形 19"/>
          <p:cNvSpPr/>
          <p:nvPr/>
        </p:nvSpPr>
        <p:spPr>
          <a:xfrm>
            <a:off x="1692274" y="2568575"/>
            <a:ext cx="99282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x-none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- </a:t>
            </a:r>
            <a:r>
              <a:rPr lang="en-US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Semantic 3D points to improve the accuracy of semantic segmentation &amp; for automatic semantic segmen</a:t>
            </a:r>
            <a:r>
              <a:rPr lang="en-US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tation</a:t>
            </a:r>
            <a:endParaRPr lang="x-none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097357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3926995" y="281866"/>
            <a:ext cx="43380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Semantic segmentation</a:t>
            </a:r>
            <a:endParaRPr lang="x-none" altLang="en-US" sz="2800" dirty="0" smtClean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内容占位符 2"/>
          <p:cNvSpPr>
            <a:spLocks noGrp="1"/>
          </p:cNvSpPr>
          <p:nvPr>
            <p:ph idx="1"/>
          </p:nvPr>
        </p:nvSpPr>
        <p:spPr>
          <a:xfrm>
            <a:off x="2218911" y="1613590"/>
            <a:ext cx="7886700" cy="4351338"/>
          </a:xfrm>
        </p:spPr>
        <p:txBody>
          <a:bodyPr/>
          <a:lstStyle/>
          <a:p>
            <a:r>
              <a:rPr lang="en-US" altLang="zh-CN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FCN: Transforming fully connected layers into convolution layers</a:t>
            </a:r>
            <a:endParaRPr lang="zh-CN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7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661" y="2900825"/>
            <a:ext cx="6053200" cy="319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9613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156221" y="281866"/>
            <a:ext cx="387958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</a:t>
            </a:r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rom FCN to </a:t>
            </a:r>
            <a:r>
              <a:rPr lang="en-US" altLang="en-US" sz="2800" dirty="0" err="1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Deeplab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3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222" y="4636168"/>
            <a:ext cx="9051779" cy="2123974"/>
          </a:xfrm>
          <a:prstGeom prst="rect">
            <a:avLst/>
          </a:prstGeom>
        </p:spPr>
      </p:pic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2285666" y="1828800"/>
          <a:ext cx="4064000" cy="2913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24051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问题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deeplab</a:t>
                      </a:r>
                      <a:r>
                        <a:rPr lang="zh-CN" altLang="en-US" dirty="0" smtClean="0"/>
                        <a:t>解决方案</a:t>
                      </a:r>
                      <a:endParaRPr lang="en-US" dirty="0"/>
                    </a:p>
                  </a:txBody>
                  <a:tcPr/>
                </a:tc>
              </a:tr>
              <a:tr h="71868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特征图（feature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map）分辨率过低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膨胀卷积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err="1" smtClean="0"/>
                        <a:t>Atrous</a:t>
                      </a:r>
                      <a:r>
                        <a:rPr lang="en-US" dirty="0" smtClean="0"/>
                        <a:t> convolution)</a:t>
                      </a:r>
                    </a:p>
                  </a:txBody>
                  <a:tcPr/>
                </a:tc>
              </a:tr>
              <a:tr h="861461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多尺度物体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膨胀金字塔池化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err="1" smtClean="0"/>
                        <a:t>Atrous</a:t>
                      </a:r>
                      <a:r>
                        <a:rPr lang="en-US" dirty="0" smtClean="0"/>
                        <a:t> spatial pyramid pooling 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池化后不能准确反映位置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全链接条件随机场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smtClean="0"/>
                        <a:t>Fully connected CRF)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42" y="1477631"/>
            <a:ext cx="3855782" cy="2320884"/>
          </a:xfrm>
          <a:prstGeom prst="rect">
            <a:avLst/>
          </a:prstGeom>
        </p:spPr>
      </p:pic>
      <p:sp>
        <p:nvSpPr>
          <p:cNvPr id="16" name="标题 1"/>
          <p:cNvSpPr txBox="1">
            <a:spLocks/>
          </p:cNvSpPr>
          <p:nvPr/>
        </p:nvSpPr>
        <p:spPr>
          <a:xfrm>
            <a:off x="6580943" y="3798516"/>
            <a:ext cx="4087058" cy="50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/>
              <a:t>Atrous</a:t>
            </a:r>
            <a:r>
              <a:rPr lang="en-US" altLang="zh-CN" sz="2800" dirty="0"/>
              <a:t>(dilated) convolution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1549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163441" y="281866"/>
            <a:ext cx="386516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Dataset Construction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Diagram 1"/>
          <p:cNvGraphicFramePr/>
          <p:nvPr>
            <p:extLst/>
          </p:nvPr>
        </p:nvGraphicFramePr>
        <p:xfrm>
          <a:off x="2032000" y="719667"/>
          <a:ext cx="8128000" cy="1718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032000" y="2438401"/>
            <a:ext cx="23075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Enrich the variety from different:</a:t>
            </a:r>
          </a:p>
          <a:p>
            <a:pPr marL="342900" indent="-342900">
              <a:buAutoNum type="arabicPeriod"/>
            </a:pPr>
            <a:r>
              <a:rPr lang="en-US" dirty="0" smtClean="0"/>
              <a:t>Drone height</a:t>
            </a:r>
          </a:p>
          <a:p>
            <a:pPr marL="342900" indent="-342900">
              <a:buAutoNum type="arabicPeriod"/>
            </a:pPr>
            <a:r>
              <a:rPr lang="en-US" dirty="0" smtClean="0"/>
              <a:t>Light(shadow)</a:t>
            </a:r>
          </a:p>
          <a:p>
            <a:pPr marL="342900" indent="-342900">
              <a:buAutoNum type="arabicPeriod"/>
            </a:pPr>
            <a:r>
              <a:rPr lang="en-US" dirty="0" smtClean="0"/>
              <a:t>Camera angle</a:t>
            </a:r>
          </a:p>
          <a:p>
            <a:pPr marL="342900" indent="-342900">
              <a:buAutoNum type="arabicPeriod"/>
            </a:pPr>
            <a:r>
              <a:rPr lang="en-US" dirty="0" smtClean="0"/>
              <a:t>Image content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60978" y="2438401"/>
            <a:ext cx="2573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labeling pipeline is:</a:t>
            </a:r>
          </a:p>
          <a:p>
            <a:pPr marL="342900" indent="-342900">
              <a:buAutoNum type="arabicPeriod"/>
            </a:pPr>
            <a:r>
              <a:rPr lang="en-US" dirty="0"/>
              <a:t>B</a:t>
            </a:r>
            <a:r>
              <a:rPr lang="en-US" dirty="0" smtClean="0"/>
              <a:t>y photo shop</a:t>
            </a:r>
          </a:p>
          <a:p>
            <a:pPr marL="342900" indent="-342900">
              <a:buAutoNum type="arabicPeriod"/>
            </a:pPr>
            <a:r>
              <a:rPr lang="en-US" dirty="0" smtClean="0"/>
              <a:t>Semi-automatic </a:t>
            </a:r>
          </a:p>
          <a:p>
            <a:pPr marL="342900" indent="-342900">
              <a:buAutoNum type="arabicPeriod"/>
            </a:pPr>
            <a:r>
              <a:rPr lang="en-US" dirty="0" smtClean="0"/>
              <a:t>5 min per image</a:t>
            </a:r>
          </a:p>
          <a:p>
            <a:pPr marL="342900" indent="-342900">
              <a:buAutoNum type="arabicPeriod"/>
            </a:pP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028602" y="2438401"/>
            <a:ext cx="2725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main goals are:</a:t>
            </a:r>
          </a:p>
          <a:p>
            <a:pPr marL="342900" indent="-342900">
              <a:buAutoNum type="arabicPeriod"/>
            </a:pPr>
            <a:r>
              <a:rPr lang="en-US" dirty="0" smtClean="0"/>
              <a:t>To combine semantic masks into single ground truth label</a:t>
            </a:r>
          </a:p>
          <a:p>
            <a:pPr marL="342900" indent="-342900">
              <a:buAutoNum type="arabicPeriod"/>
            </a:pPr>
            <a:r>
              <a:rPr lang="en-US" dirty="0" smtClean="0"/>
              <a:t>To deal with multi-labeled/unlabeled pixel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990872" y="4672107"/>
          <a:ext cx="3711785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8484"/>
                <a:gridCol w="181330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Train_set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Validation</a:t>
                      </a:r>
                      <a:r>
                        <a:rPr lang="en-US" baseline="0" dirty="0" smtClean="0"/>
                        <a:t> _set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322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600257" y="281866"/>
            <a:ext cx="299152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Dataset glimpse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4828" y="805086"/>
            <a:ext cx="8150472" cy="602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887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570</Words>
  <Application>Microsoft Office PowerPoint</Application>
  <PresentationFormat>宽屏</PresentationFormat>
  <Paragraphs>226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Open Sans</vt:lpstr>
      <vt:lpstr>华文细黑</vt:lpstr>
      <vt:lpstr>宋体</vt:lpstr>
      <vt:lpstr>宋体</vt:lpstr>
      <vt:lpstr>微软雅黑</vt:lpstr>
      <vt:lpstr>Arial</vt:lpstr>
      <vt:lpstr>Calibri</vt:lpstr>
      <vt:lpstr>Calibri Light</vt:lpstr>
      <vt:lpstr>Segoe UI</vt:lpstr>
      <vt:lpstr>Segoe UI Black</vt:lpstr>
      <vt:lpstr>Segoe UI Light</vt:lpstr>
      <vt:lpstr>Office 主题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陈 煜</cp:lastModifiedBy>
  <cp:revision>189</cp:revision>
  <dcterms:created xsi:type="dcterms:W3CDTF">2018-05-21T11:15:16Z</dcterms:created>
  <dcterms:modified xsi:type="dcterms:W3CDTF">2018-05-28T01:20:11Z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

<file path=docProps/thumbnail.jpeg>
</file>